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notesSlides/notesSlide4.xml" ContentType="application/vnd.openxmlformats-officedocument.presentationml.notesSlide+xml"/>
  <Override PartName="/ppt/tags/tag2.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5" r:id="rId1"/>
    <p:sldMasterId id="2147483672" r:id="rId2"/>
  </p:sldMasterIdLst>
  <p:notesMasterIdLst>
    <p:notesMasterId r:id="rId20"/>
  </p:notesMasterIdLst>
  <p:sldIdLst>
    <p:sldId id="2602" r:id="rId3"/>
    <p:sldId id="2607" r:id="rId4"/>
    <p:sldId id="4059" r:id="rId5"/>
    <p:sldId id="2676" r:id="rId6"/>
    <p:sldId id="4057" r:id="rId7"/>
    <p:sldId id="4054" r:id="rId8"/>
    <p:sldId id="4065" r:id="rId9"/>
    <p:sldId id="4067" r:id="rId10"/>
    <p:sldId id="4056" r:id="rId11"/>
    <p:sldId id="4060" r:id="rId12"/>
    <p:sldId id="4061" r:id="rId13"/>
    <p:sldId id="4062" r:id="rId14"/>
    <p:sldId id="4066" r:id="rId15"/>
    <p:sldId id="4063" r:id="rId16"/>
    <p:sldId id="4064" r:id="rId17"/>
    <p:sldId id="2716" r:id="rId18"/>
    <p:sldId id="2708" r:id="rId1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elong zhang" initials="kz" lastIdx="1" clrIdx="0">
    <p:extLst>
      <p:ext uri="{19B8F6BF-5375-455C-9EA6-DF929625EA0E}">
        <p15:presenceInfo xmlns:p15="http://schemas.microsoft.com/office/powerpoint/2012/main" userId="17a52b034d7244b1"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1693" autoAdjust="0"/>
  </p:normalViewPr>
  <p:slideViewPr>
    <p:cSldViewPr snapToGrid="0">
      <p:cViewPr varScale="1">
        <p:scale>
          <a:sx n="98" d="100"/>
          <a:sy n="98" d="100"/>
        </p:scale>
        <p:origin x="132" y="5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 Type="http://schemas.openxmlformats.org/officeDocument/2006/relationships/slide" Target="slides/slide1.xml"/><Relationship Id="rId21" Type="http://schemas.openxmlformats.org/officeDocument/2006/relationships/commentAuthors" Target="commentAuthor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74FEE8-7A28-4824-A46A-BAA562BE85DB}" type="datetimeFigureOut">
              <a:rPr lang="zh-CN" altLang="en-US" smtClean="0"/>
              <a:t>2024/7/24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73E62EA-46A5-4CA7-AAA8-5981B89CCBBB}" type="slidenum">
              <a:rPr lang="zh-CN" altLang="en-US" smtClean="0"/>
              <a:t>‹#›</a:t>
            </a:fld>
            <a:endParaRPr lang="zh-CN" altLang="en-US"/>
          </a:p>
        </p:txBody>
      </p:sp>
    </p:spTree>
    <p:extLst>
      <p:ext uri="{BB962C8B-B14F-4D97-AF65-F5344CB8AC3E}">
        <p14:creationId xmlns:p14="http://schemas.microsoft.com/office/powerpoint/2010/main" val="6185638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42875" y="768350"/>
            <a:ext cx="6818313" cy="3836988"/>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90600" rtl="0" eaLnBrk="1" fontAlgn="base" latinLnBrk="0" hangingPunct="1">
              <a:lnSpc>
                <a:spcPct val="100000"/>
              </a:lnSpc>
              <a:spcBef>
                <a:spcPct val="0"/>
              </a:spcBef>
              <a:spcAft>
                <a:spcPct val="0"/>
              </a:spcAft>
              <a:buClrTx/>
              <a:buSzTx/>
              <a:buFontTx/>
              <a:buNone/>
              <a:tabLst/>
              <a:defRPr/>
            </a:pPr>
            <a:fld id="{61BF2980-540F-4F7F-A4CC-709C5E980331}" type="slidenum">
              <a:rPr kumimoji="0" lang="zh-CN" altLang="en-US" sz="1300" b="0" i="0" u="none" strike="noStrike" kern="1200" cap="none" spc="0" normalizeH="0" baseline="0" noProof="0">
                <a:ln>
                  <a:noFill/>
                </a:ln>
                <a:solidFill>
                  <a:prstClr val="black"/>
                </a:solidFill>
                <a:effectLst/>
                <a:uLnTx/>
                <a:uFillTx/>
                <a:latin typeface="Calibri" panose="020F0502020204030204" charset="0"/>
                <a:ea typeface="微软雅黑" panose="020B0503020204020204" pitchFamily="34" charset="-122"/>
                <a:cs typeface="+mn-cs"/>
              </a:rPr>
              <a:pPr marL="0" marR="0" lvl="0" indent="0" algn="r" defTabSz="990600" rtl="0" eaLnBrk="1" fontAlgn="base" latinLnBrk="0" hangingPunct="1">
                <a:lnSpc>
                  <a:spcPct val="100000"/>
                </a:lnSpc>
                <a:spcBef>
                  <a:spcPct val="0"/>
                </a:spcBef>
                <a:spcAft>
                  <a:spcPct val="0"/>
                </a:spcAft>
                <a:buClrTx/>
                <a:buSzTx/>
                <a:buFontTx/>
                <a:buNone/>
                <a:tabLst/>
                <a:defRPr/>
              </a:pPr>
              <a:t>1</a:t>
            </a:fld>
            <a:endParaRPr kumimoji="0" lang="zh-CN" altLang="en-US" sz="1300" b="0" i="0" u="none" strike="noStrike" kern="1200" cap="none" spc="0" normalizeH="0" baseline="0" noProof="0">
              <a:ln>
                <a:noFill/>
              </a:ln>
              <a:solidFill>
                <a:prstClr val="black"/>
              </a:solidFill>
              <a:effectLst/>
              <a:uLnTx/>
              <a:uFillTx/>
              <a:latin typeface="Calibri" panose="020F0502020204030204" charset="0"/>
              <a:ea typeface="微软雅黑" panose="020B0503020204020204" pitchFamily="34" charset="-122"/>
              <a:cs typeface="+mn-c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42875" y="768350"/>
            <a:ext cx="6818313" cy="3836988"/>
          </a:xfrm>
        </p:spPr>
      </p:sp>
      <p:sp>
        <p:nvSpPr>
          <p:cNvPr id="3" name="备注占位符 2"/>
          <p:cNvSpPr>
            <a:spLocks noGrp="1"/>
          </p:cNvSpPr>
          <p:nvPr>
            <p:ph type="body" idx="1"/>
          </p:nvPr>
        </p:nvSpPr>
        <p:spPr/>
        <p:txBody>
          <a:bodyPr/>
          <a:lstStyle/>
          <a:p>
            <a:br>
              <a:rPr lang="en-US" altLang="zh-CN" sz="900" dirty="0"/>
            </a:br>
            <a:endParaRPr lang="zh-CN" altLang="en-US" sz="900" dirty="0"/>
          </a:p>
        </p:txBody>
      </p:sp>
      <p:sp>
        <p:nvSpPr>
          <p:cNvPr id="4" name="灯片编号占位符 3"/>
          <p:cNvSpPr>
            <a:spLocks noGrp="1"/>
          </p:cNvSpPr>
          <p:nvPr>
            <p:ph type="sldNum" sz="quarter" idx="10"/>
          </p:nvPr>
        </p:nvSpPr>
        <p:spPr/>
        <p:txBody>
          <a:bodyPr/>
          <a:lstStyle/>
          <a:p>
            <a:pPr marL="0" marR="0" lvl="0" indent="0" algn="r" defTabSz="990600" rtl="0" eaLnBrk="1" fontAlgn="base" latinLnBrk="0" hangingPunct="1">
              <a:lnSpc>
                <a:spcPct val="100000"/>
              </a:lnSpc>
              <a:spcBef>
                <a:spcPct val="0"/>
              </a:spcBef>
              <a:spcAft>
                <a:spcPct val="0"/>
              </a:spcAft>
              <a:buClrTx/>
              <a:buSzTx/>
              <a:buFontTx/>
              <a:buNone/>
              <a:tabLst/>
              <a:defRPr/>
            </a:pPr>
            <a:fld id="{61BF2980-540F-4F7F-A4CC-709C5E980331}" type="slidenum">
              <a:rPr kumimoji="0" lang="zh-CN" altLang="en-US" sz="1300" b="0" i="0" u="none" strike="noStrike" kern="1200" cap="none" spc="0" normalizeH="0" baseline="0" noProof="0">
                <a:ln>
                  <a:noFill/>
                </a:ln>
                <a:solidFill>
                  <a:prstClr val="black"/>
                </a:solidFill>
                <a:effectLst/>
                <a:uLnTx/>
                <a:uFillTx/>
                <a:latin typeface="Calibri" panose="020F0502020204030204" charset="0"/>
                <a:ea typeface="微软雅黑" panose="020B0503020204020204" pitchFamily="34" charset="-122"/>
                <a:cs typeface="+mn-cs"/>
              </a:rPr>
              <a:pPr marL="0" marR="0" lvl="0" indent="0" algn="r" defTabSz="990600" rtl="0" eaLnBrk="1" fontAlgn="base" latinLnBrk="0" hangingPunct="1">
                <a:lnSpc>
                  <a:spcPct val="100000"/>
                </a:lnSpc>
                <a:spcBef>
                  <a:spcPct val="0"/>
                </a:spcBef>
                <a:spcAft>
                  <a:spcPct val="0"/>
                </a:spcAft>
                <a:buClrTx/>
                <a:buSzTx/>
                <a:buFontTx/>
                <a:buNone/>
                <a:tabLst/>
                <a:defRPr/>
              </a:pPr>
              <a:t>10</a:t>
            </a:fld>
            <a:endParaRPr kumimoji="0" lang="zh-CN" altLang="en-US" sz="1300" b="0" i="0" u="none" strike="noStrike" kern="1200" cap="none" spc="0" normalizeH="0" baseline="0" noProof="0">
              <a:ln>
                <a:noFill/>
              </a:ln>
              <a:solidFill>
                <a:prstClr val="black"/>
              </a:solidFill>
              <a:effectLst/>
              <a:uLnTx/>
              <a:uFillTx/>
              <a:latin typeface="Calibri" panose="020F0502020204030204" charset="0"/>
              <a:ea typeface="微软雅黑" panose="020B0503020204020204" pitchFamily="34" charset="-122"/>
              <a:cs typeface="+mn-cs"/>
            </a:endParaRPr>
          </a:p>
        </p:txBody>
      </p:sp>
    </p:spTree>
    <p:extLst>
      <p:ext uri="{BB962C8B-B14F-4D97-AF65-F5344CB8AC3E}">
        <p14:creationId xmlns:p14="http://schemas.microsoft.com/office/powerpoint/2010/main" val="39159389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42875" y="768350"/>
            <a:ext cx="6818313" cy="3836988"/>
          </a:xfrm>
        </p:spPr>
      </p:sp>
      <p:sp>
        <p:nvSpPr>
          <p:cNvPr id="3" name="备注占位符 2"/>
          <p:cNvSpPr>
            <a:spLocks noGrp="1"/>
          </p:cNvSpPr>
          <p:nvPr>
            <p:ph type="body" idx="1"/>
          </p:nvPr>
        </p:nvSpPr>
        <p:spPr/>
        <p:txBody>
          <a:bodyPr/>
          <a:lstStyle/>
          <a:p>
            <a:br>
              <a:rPr lang="en-US" altLang="zh-CN" sz="900" dirty="0"/>
            </a:br>
            <a:endParaRPr lang="zh-CN" altLang="en-US" sz="900" dirty="0"/>
          </a:p>
        </p:txBody>
      </p:sp>
      <p:sp>
        <p:nvSpPr>
          <p:cNvPr id="4" name="灯片编号占位符 3"/>
          <p:cNvSpPr>
            <a:spLocks noGrp="1"/>
          </p:cNvSpPr>
          <p:nvPr>
            <p:ph type="sldNum" sz="quarter" idx="10"/>
          </p:nvPr>
        </p:nvSpPr>
        <p:spPr/>
        <p:txBody>
          <a:bodyPr/>
          <a:lstStyle/>
          <a:p>
            <a:pPr marL="0" marR="0" lvl="0" indent="0" algn="r" defTabSz="990600" rtl="0" eaLnBrk="1" fontAlgn="base" latinLnBrk="0" hangingPunct="1">
              <a:lnSpc>
                <a:spcPct val="100000"/>
              </a:lnSpc>
              <a:spcBef>
                <a:spcPct val="0"/>
              </a:spcBef>
              <a:spcAft>
                <a:spcPct val="0"/>
              </a:spcAft>
              <a:buClrTx/>
              <a:buSzTx/>
              <a:buFontTx/>
              <a:buNone/>
              <a:tabLst/>
              <a:defRPr/>
            </a:pPr>
            <a:fld id="{61BF2980-540F-4F7F-A4CC-709C5E980331}" type="slidenum">
              <a:rPr kumimoji="0" lang="zh-CN" altLang="en-US" sz="1300" b="0" i="0" u="none" strike="noStrike" kern="1200" cap="none" spc="0" normalizeH="0" baseline="0" noProof="0">
                <a:ln>
                  <a:noFill/>
                </a:ln>
                <a:solidFill>
                  <a:prstClr val="black"/>
                </a:solidFill>
                <a:effectLst/>
                <a:uLnTx/>
                <a:uFillTx/>
                <a:latin typeface="Calibri" panose="020F0502020204030204" charset="0"/>
                <a:ea typeface="微软雅黑" panose="020B0503020204020204" pitchFamily="34" charset="-122"/>
                <a:cs typeface="+mn-cs"/>
              </a:rPr>
              <a:pPr marL="0" marR="0" lvl="0" indent="0" algn="r" defTabSz="990600" rtl="0" eaLnBrk="1" fontAlgn="base" latinLnBrk="0" hangingPunct="1">
                <a:lnSpc>
                  <a:spcPct val="100000"/>
                </a:lnSpc>
                <a:spcBef>
                  <a:spcPct val="0"/>
                </a:spcBef>
                <a:spcAft>
                  <a:spcPct val="0"/>
                </a:spcAft>
                <a:buClrTx/>
                <a:buSzTx/>
                <a:buFontTx/>
                <a:buNone/>
                <a:tabLst/>
                <a:defRPr/>
              </a:pPr>
              <a:t>11</a:t>
            </a:fld>
            <a:endParaRPr kumimoji="0" lang="zh-CN" altLang="en-US" sz="1300" b="0" i="0" u="none" strike="noStrike" kern="1200" cap="none" spc="0" normalizeH="0" baseline="0" noProof="0">
              <a:ln>
                <a:noFill/>
              </a:ln>
              <a:solidFill>
                <a:prstClr val="black"/>
              </a:solidFill>
              <a:effectLst/>
              <a:uLnTx/>
              <a:uFillTx/>
              <a:latin typeface="Calibri" panose="020F0502020204030204" charset="0"/>
              <a:ea typeface="微软雅黑" panose="020B0503020204020204" pitchFamily="34" charset="-122"/>
              <a:cs typeface="+mn-cs"/>
            </a:endParaRPr>
          </a:p>
        </p:txBody>
      </p:sp>
    </p:spTree>
    <p:extLst>
      <p:ext uri="{BB962C8B-B14F-4D97-AF65-F5344CB8AC3E}">
        <p14:creationId xmlns:p14="http://schemas.microsoft.com/office/powerpoint/2010/main" val="32787183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42875" y="768350"/>
            <a:ext cx="6818313" cy="3836988"/>
          </a:xfrm>
        </p:spPr>
      </p:sp>
      <p:sp>
        <p:nvSpPr>
          <p:cNvPr id="3" name="备注占位符 2"/>
          <p:cNvSpPr>
            <a:spLocks noGrp="1"/>
          </p:cNvSpPr>
          <p:nvPr>
            <p:ph type="body" idx="1"/>
          </p:nvPr>
        </p:nvSpPr>
        <p:spPr/>
        <p:txBody>
          <a:bodyPr/>
          <a:lstStyle/>
          <a:p>
            <a:br>
              <a:rPr lang="en-US" altLang="zh-CN" sz="900" dirty="0"/>
            </a:br>
            <a:endParaRPr lang="zh-CN" altLang="en-US" sz="900" dirty="0"/>
          </a:p>
        </p:txBody>
      </p:sp>
      <p:sp>
        <p:nvSpPr>
          <p:cNvPr id="4" name="灯片编号占位符 3"/>
          <p:cNvSpPr>
            <a:spLocks noGrp="1"/>
          </p:cNvSpPr>
          <p:nvPr>
            <p:ph type="sldNum" sz="quarter" idx="10"/>
          </p:nvPr>
        </p:nvSpPr>
        <p:spPr/>
        <p:txBody>
          <a:bodyPr/>
          <a:lstStyle/>
          <a:p>
            <a:pPr marL="0" marR="0" lvl="0" indent="0" algn="r" defTabSz="990600" rtl="0" eaLnBrk="1" fontAlgn="base" latinLnBrk="0" hangingPunct="1">
              <a:lnSpc>
                <a:spcPct val="100000"/>
              </a:lnSpc>
              <a:spcBef>
                <a:spcPct val="0"/>
              </a:spcBef>
              <a:spcAft>
                <a:spcPct val="0"/>
              </a:spcAft>
              <a:buClrTx/>
              <a:buSzTx/>
              <a:buFontTx/>
              <a:buNone/>
              <a:tabLst/>
              <a:defRPr/>
            </a:pPr>
            <a:fld id="{61BF2980-540F-4F7F-A4CC-709C5E980331}" type="slidenum">
              <a:rPr kumimoji="0" lang="zh-CN" altLang="en-US" sz="1300" b="0" i="0" u="none" strike="noStrike" kern="1200" cap="none" spc="0" normalizeH="0" baseline="0" noProof="0">
                <a:ln>
                  <a:noFill/>
                </a:ln>
                <a:solidFill>
                  <a:prstClr val="black"/>
                </a:solidFill>
                <a:effectLst/>
                <a:uLnTx/>
                <a:uFillTx/>
                <a:latin typeface="Calibri" panose="020F0502020204030204" charset="0"/>
                <a:ea typeface="微软雅黑" panose="020B0503020204020204" pitchFamily="34" charset="-122"/>
                <a:cs typeface="+mn-cs"/>
              </a:rPr>
              <a:pPr marL="0" marR="0" lvl="0" indent="0" algn="r" defTabSz="990600" rtl="0" eaLnBrk="1" fontAlgn="base" latinLnBrk="0" hangingPunct="1">
                <a:lnSpc>
                  <a:spcPct val="100000"/>
                </a:lnSpc>
                <a:spcBef>
                  <a:spcPct val="0"/>
                </a:spcBef>
                <a:spcAft>
                  <a:spcPct val="0"/>
                </a:spcAft>
                <a:buClrTx/>
                <a:buSzTx/>
                <a:buFontTx/>
                <a:buNone/>
                <a:tabLst/>
                <a:defRPr/>
              </a:pPr>
              <a:t>12</a:t>
            </a:fld>
            <a:endParaRPr kumimoji="0" lang="zh-CN" altLang="en-US" sz="1300" b="0" i="0" u="none" strike="noStrike" kern="1200" cap="none" spc="0" normalizeH="0" baseline="0" noProof="0">
              <a:ln>
                <a:noFill/>
              </a:ln>
              <a:solidFill>
                <a:prstClr val="black"/>
              </a:solidFill>
              <a:effectLst/>
              <a:uLnTx/>
              <a:uFillTx/>
              <a:latin typeface="Calibri" panose="020F0502020204030204" charset="0"/>
              <a:ea typeface="微软雅黑" panose="020B0503020204020204" pitchFamily="34" charset="-122"/>
              <a:cs typeface="+mn-cs"/>
            </a:endParaRPr>
          </a:p>
        </p:txBody>
      </p:sp>
    </p:spTree>
    <p:extLst>
      <p:ext uri="{BB962C8B-B14F-4D97-AF65-F5344CB8AC3E}">
        <p14:creationId xmlns:p14="http://schemas.microsoft.com/office/powerpoint/2010/main" val="21429465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42875" y="768350"/>
            <a:ext cx="6818313" cy="3836988"/>
          </a:xfrm>
        </p:spPr>
      </p:sp>
      <p:sp>
        <p:nvSpPr>
          <p:cNvPr id="3" name="备注占位符 2"/>
          <p:cNvSpPr>
            <a:spLocks noGrp="1"/>
          </p:cNvSpPr>
          <p:nvPr>
            <p:ph type="body" idx="1"/>
          </p:nvPr>
        </p:nvSpPr>
        <p:spPr/>
        <p:txBody>
          <a:bodyPr/>
          <a:lstStyle/>
          <a:p>
            <a:br>
              <a:rPr lang="en-US" altLang="zh-CN" sz="900" dirty="0"/>
            </a:br>
            <a:endParaRPr lang="zh-CN" altLang="en-US" sz="900" dirty="0"/>
          </a:p>
        </p:txBody>
      </p:sp>
      <p:sp>
        <p:nvSpPr>
          <p:cNvPr id="4" name="灯片编号占位符 3"/>
          <p:cNvSpPr>
            <a:spLocks noGrp="1"/>
          </p:cNvSpPr>
          <p:nvPr>
            <p:ph type="sldNum" sz="quarter" idx="10"/>
          </p:nvPr>
        </p:nvSpPr>
        <p:spPr/>
        <p:txBody>
          <a:bodyPr/>
          <a:lstStyle/>
          <a:p>
            <a:pPr marL="0" marR="0" lvl="0" indent="0" algn="r" defTabSz="990600" rtl="0" eaLnBrk="1" fontAlgn="base" latinLnBrk="0" hangingPunct="1">
              <a:lnSpc>
                <a:spcPct val="100000"/>
              </a:lnSpc>
              <a:spcBef>
                <a:spcPct val="0"/>
              </a:spcBef>
              <a:spcAft>
                <a:spcPct val="0"/>
              </a:spcAft>
              <a:buClrTx/>
              <a:buSzTx/>
              <a:buFontTx/>
              <a:buNone/>
              <a:tabLst/>
              <a:defRPr/>
            </a:pPr>
            <a:fld id="{61BF2980-540F-4F7F-A4CC-709C5E980331}" type="slidenum">
              <a:rPr kumimoji="0" lang="zh-CN" altLang="en-US" sz="1300" b="0" i="0" u="none" strike="noStrike" kern="1200" cap="none" spc="0" normalizeH="0" baseline="0" noProof="0">
                <a:ln>
                  <a:noFill/>
                </a:ln>
                <a:solidFill>
                  <a:prstClr val="black"/>
                </a:solidFill>
                <a:effectLst/>
                <a:uLnTx/>
                <a:uFillTx/>
                <a:latin typeface="Calibri" panose="020F0502020204030204" charset="0"/>
                <a:ea typeface="微软雅黑" panose="020B0503020204020204" pitchFamily="34" charset="-122"/>
                <a:cs typeface="+mn-cs"/>
              </a:rPr>
              <a:pPr marL="0" marR="0" lvl="0" indent="0" algn="r" defTabSz="990600" rtl="0" eaLnBrk="1" fontAlgn="base" latinLnBrk="0" hangingPunct="1">
                <a:lnSpc>
                  <a:spcPct val="100000"/>
                </a:lnSpc>
                <a:spcBef>
                  <a:spcPct val="0"/>
                </a:spcBef>
                <a:spcAft>
                  <a:spcPct val="0"/>
                </a:spcAft>
                <a:buClrTx/>
                <a:buSzTx/>
                <a:buFontTx/>
                <a:buNone/>
                <a:tabLst/>
                <a:defRPr/>
              </a:pPr>
              <a:t>13</a:t>
            </a:fld>
            <a:endParaRPr kumimoji="0" lang="zh-CN" altLang="en-US" sz="1300" b="0" i="0" u="none" strike="noStrike" kern="1200" cap="none" spc="0" normalizeH="0" baseline="0" noProof="0">
              <a:ln>
                <a:noFill/>
              </a:ln>
              <a:solidFill>
                <a:prstClr val="black"/>
              </a:solidFill>
              <a:effectLst/>
              <a:uLnTx/>
              <a:uFillTx/>
              <a:latin typeface="Calibri" panose="020F0502020204030204" charset="0"/>
              <a:ea typeface="微软雅黑" panose="020B0503020204020204" pitchFamily="34" charset="-122"/>
              <a:cs typeface="+mn-cs"/>
            </a:endParaRPr>
          </a:p>
        </p:txBody>
      </p:sp>
    </p:spTree>
    <p:extLst>
      <p:ext uri="{BB962C8B-B14F-4D97-AF65-F5344CB8AC3E}">
        <p14:creationId xmlns:p14="http://schemas.microsoft.com/office/powerpoint/2010/main" val="16876548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42875" y="768350"/>
            <a:ext cx="6818313" cy="3836988"/>
          </a:xfrm>
        </p:spPr>
      </p:sp>
      <p:sp>
        <p:nvSpPr>
          <p:cNvPr id="3" name="备注占位符 2"/>
          <p:cNvSpPr>
            <a:spLocks noGrp="1"/>
          </p:cNvSpPr>
          <p:nvPr>
            <p:ph type="body" idx="1"/>
          </p:nvPr>
        </p:nvSpPr>
        <p:spPr/>
        <p:txBody>
          <a:bodyPr/>
          <a:lstStyle/>
          <a:p>
            <a:br>
              <a:rPr lang="en-US" altLang="zh-CN" sz="900" dirty="0"/>
            </a:br>
            <a:endParaRPr lang="zh-CN" altLang="en-US" sz="900" dirty="0"/>
          </a:p>
        </p:txBody>
      </p:sp>
      <p:sp>
        <p:nvSpPr>
          <p:cNvPr id="4" name="灯片编号占位符 3"/>
          <p:cNvSpPr>
            <a:spLocks noGrp="1"/>
          </p:cNvSpPr>
          <p:nvPr>
            <p:ph type="sldNum" sz="quarter" idx="10"/>
          </p:nvPr>
        </p:nvSpPr>
        <p:spPr/>
        <p:txBody>
          <a:bodyPr/>
          <a:lstStyle/>
          <a:p>
            <a:pPr marL="0" marR="0" lvl="0" indent="0" algn="r" defTabSz="990600" rtl="0" eaLnBrk="1" fontAlgn="base" latinLnBrk="0" hangingPunct="1">
              <a:lnSpc>
                <a:spcPct val="100000"/>
              </a:lnSpc>
              <a:spcBef>
                <a:spcPct val="0"/>
              </a:spcBef>
              <a:spcAft>
                <a:spcPct val="0"/>
              </a:spcAft>
              <a:buClrTx/>
              <a:buSzTx/>
              <a:buFontTx/>
              <a:buNone/>
              <a:tabLst/>
              <a:defRPr/>
            </a:pPr>
            <a:fld id="{61BF2980-540F-4F7F-A4CC-709C5E980331}" type="slidenum">
              <a:rPr kumimoji="0" lang="zh-CN" altLang="en-US" sz="1300" b="0" i="0" u="none" strike="noStrike" kern="1200" cap="none" spc="0" normalizeH="0" baseline="0" noProof="0">
                <a:ln>
                  <a:noFill/>
                </a:ln>
                <a:solidFill>
                  <a:prstClr val="black"/>
                </a:solidFill>
                <a:effectLst/>
                <a:uLnTx/>
                <a:uFillTx/>
                <a:latin typeface="Calibri" panose="020F0502020204030204" charset="0"/>
                <a:ea typeface="微软雅黑" panose="020B0503020204020204" pitchFamily="34" charset="-122"/>
                <a:cs typeface="+mn-cs"/>
              </a:rPr>
              <a:pPr marL="0" marR="0" lvl="0" indent="0" algn="r" defTabSz="990600" rtl="0" eaLnBrk="1" fontAlgn="base" latinLnBrk="0" hangingPunct="1">
                <a:lnSpc>
                  <a:spcPct val="100000"/>
                </a:lnSpc>
                <a:spcBef>
                  <a:spcPct val="0"/>
                </a:spcBef>
                <a:spcAft>
                  <a:spcPct val="0"/>
                </a:spcAft>
                <a:buClrTx/>
                <a:buSzTx/>
                <a:buFontTx/>
                <a:buNone/>
                <a:tabLst/>
                <a:defRPr/>
              </a:pPr>
              <a:t>14</a:t>
            </a:fld>
            <a:endParaRPr kumimoji="0" lang="zh-CN" altLang="en-US" sz="1300" b="0" i="0" u="none" strike="noStrike" kern="1200" cap="none" spc="0" normalizeH="0" baseline="0" noProof="0">
              <a:ln>
                <a:noFill/>
              </a:ln>
              <a:solidFill>
                <a:prstClr val="black"/>
              </a:solidFill>
              <a:effectLst/>
              <a:uLnTx/>
              <a:uFillTx/>
              <a:latin typeface="Calibri" panose="020F0502020204030204" charset="0"/>
              <a:ea typeface="微软雅黑" panose="020B0503020204020204" pitchFamily="34" charset="-122"/>
              <a:cs typeface="+mn-cs"/>
            </a:endParaRPr>
          </a:p>
        </p:txBody>
      </p:sp>
    </p:spTree>
    <p:extLst>
      <p:ext uri="{BB962C8B-B14F-4D97-AF65-F5344CB8AC3E}">
        <p14:creationId xmlns:p14="http://schemas.microsoft.com/office/powerpoint/2010/main" val="14582262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42875" y="768350"/>
            <a:ext cx="6818313" cy="3836988"/>
          </a:xfrm>
        </p:spPr>
      </p:sp>
      <p:sp>
        <p:nvSpPr>
          <p:cNvPr id="3" name="备注占位符 2"/>
          <p:cNvSpPr>
            <a:spLocks noGrp="1"/>
          </p:cNvSpPr>
          <p:nvPr>
            <p:ph type="body" idx="1"/>
          </p:nvPr>
        </p:nvSpPr>
        <p:spPr/>
        <p:txBody>
          <a:bodyPr/>
          <a:lstStyle/>
          <a:p>
            <a:br>
              <a:rPr lang="en-US" altLang="zh-CN" sz="900" dirty="0"/>
            </a:br>
            <a:endParaRPr lang="zh-CN" altLang="en-US" sz="900" dirty="0"/>
          </a:p>
        </p:txBody>
      </p:sp>
      <p:sp>
        <p:nvSpPr>
          <p:cNvPr id="4" name="灯片编号占位符 3"/>
          <p:cNvSpPr>
            <a:spLocks noGrp="1"/>
          </p:cNvSpPr>
          <p:nvPr>
            <p:ph type="sldNum" sz="quarter" idx="10"/>
          </p:nvPr>
        </p:nvSpPr>
        <p:spPr/>
        <p:txBody>
          <a:bodyPr/>
          <a:lstStyle/>
          <a:p>
            <a:pPr marL="0" marR="0" lvl="0" indent="0" algn="r" defTabSz="990600" rtl="0" eaLnBrk="1" fontAlgn="base" latinLnBrk="0" hangingPunct="1">
              <a:lnSpc>
                <a:spcPct val="100000"/>
              </a:lnSpc>
              <a:spcBef>
                <a:spcPct val="0"/>
              </a:spcBef>
              <a:spcAft>
                <a:spcPct val="0"/>
              </a:spcAft>
              <a:buClrTx/>
              <a:buSzTx/>
              <a:buFontTx/>
              <a:buNone/>
              <a:tabLst/>
              <a:defRPr/>
            </a:pPr>
            <a:fld id="{61BF2980-540F-4F7F-A4CC-709C5E980331}" type="slidenum">
              <a:rPr kumimoji="0" lang="zh-CN" altLang="en-US" sz="1300" b="0" i="0" u="none" strike="noStrike" kern="1200" cap="none" spc="0" normalizeH="0" baseline="0" noProof="0">
                <a:ln>
                  <a:noFill/>
                </a:ln>
                <a:solidFill>
                  <a:prstClr val="black"/>
                </a:solidFill>
                <a:effectLst/>
                <a:uLnTx/>
                <a:uFillTx/>
                <a:latin typeface="Calibri" panose="020F0502020204030204" charset="0"/>
                <a:ea typeface="微软雅黑" panose="020B0503020204020204" pitchFamily="34" charset="-122"/>
                <a:cs typeface="+mn-cs"/>
              </a:rPr>
              <a:pPr marL="0" marR="0" lvl="0" indent="0" algn="r" defTabSz="990600" rtl="0" eaLnBrk="1" fontAlgn="base" latinLnBrk="0" hangingPunct="1">
                <a:lnSpc>
                  <a:spcPct val="100000"/>
                </a:lnSpc>
                <a:spcBef>
                  <a:spcPct val="0"/>
                </a:spcBef>
                <a:spcAft>
                  <a:spcPct val="0"/>
                </a:spcAft>
                <a:buClrTx/>
                <a:buSzTx/>
                <a:buFontTx/>
                <a:buNone/>
                <a:tabLst/>
                <a:defRPr/>
              </a:pPr>
              <a:t>15</a:t>
            </a:fld>
            <a:endParaRPr kumimoji="0" lang="zh-CN" altLang="en-US" sz="1300" b="0" i="0" u="none" strike="noStrike" kern="1200" cap="none" spc="0" normalizeH="0" baseline="0" noProof="0">
              <a:ln>
                <a:noFill/>
              </a:ln>
              <a:solidFill>
                <a:prstClr val="black"/>
              </a:solidFill>
              <a:effectLst/>
              <a:uLnTx/>
              <a:uFillTx/>
              <a:latin typeface="Calibri" panose="020F0502020204030204" charset="0"/>
              <a:ea typeface="微软雅黑" panose="020B0503020204020204" pitchFamily="34" charset="-122"/>
              <a:cs typeface="+mn-cs"/>
            </a:endParaRPr>
          </a:p>
        </p:txBody>
      </p:sp>
    </p:spTree>
    <p:extLst>
      <p:ext uri="{BB962C8B-B14F-4D97-AF65-F5344CB8AC3E}">
        <p14:creationId xmlns:p14="http://schemas.microsoft.com/office/powerpoint/2010/main" val="6645635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42875" y="768350"/>
            <a:ext cx="6818313" cy="3836988"/>
          </a:xfrm>
        </p:spPr>
      </p:sp>
      <p:sp>
        <p:nvSpPr>
          <p:cNvPr id="3" name="备注占位符 2"/>
          <p:cNvSpPr>
            <a:spLocks noGrp="1"/>
          </p:cNvSpPr>
          <p:nvPr>
            <p:ph type="body" idx="1"/>
          </p:nvPr>
        </p:nvSpPr>
        <p:spPr/>
        <p:txBody>
          <a:bodyPr/>
          <a:lstStyle/>
          <a:p>
            <a:endParaRPr lang="zh-CN" altLang="en-US" sz="900" dirty="0"/>
          </a:p>
        </p:txBody>
      </p:sp>
      <p:sp>
        <p:nvSpPr>
          <p:cNvPr id="4" name="灯片编号占位符 3"/>
          <p:cNvSpPr>
            <a:spLocks noGrp="1"/>
          </p:cNvSpPr>
          <p:nvPr>
            <p:ph type="sldNum" sz="quarter" idx="10"/>
          </p:nvPr>
        </p:nvSpPr>
        <p:spPr/>
        <p:txBody>
          <a:bodyPr/>
          <a:lstStyle/>
          <a:p>
            <a:pPr marL="0" marR="0" lvl="0" indent="0" algn="r" defTabSz="990600" rtl="0" eaLnBrk="1" fontAlgn="base" latinLnBrk="0" hangingPunct="1">
              <a:lnSpc>
                <a:spcPct val="100000"/>
              </a:lnSpc>
              <a:spcBef>
                <a:spcPct val="0"/>
              </a:spcBef>
              <a:spcAft>
                <a:spcPct val="0"/>
              </a:spcAft>
              <a:buClrTx/>
              <a:buSzTx/>
              <a:buFontTx/>
              <a:buNone/>
              <a:tabLst/>
              <a:defRPr/>
            </a:pPr>
            <a:fld id="{61BF2980-540F-4F7F-A4CC-709C5E980331}" type="slidenum">
              <a:rPr kumimoji="0" lang="zh-CN" altLang="en-US" sz="1300" b="0" i="0" u="none" strike="noStrike" kern="1200" cap="none" spc="0" normalizeH="0" baseline="0" noProof="0">
                <a:ln>
                  <a:noFill/>
                </a:ln>
                <a:solidFill>
                  <a:prstClr val="black"/>
                </a:solidFill>
                <a:effectLst/>
                <a:uLnTx/>
                <a:uFillTx/>
                <a:latin typeface="Calibri" panose="020F0502020204030204" charset="0"/>
                <a:ea typeface="微软雅黑" panose="020B0503020204020204" pitchFamily="34" charset="-122"/>
                <a:cs typeface="+mn-cs"/>
              </a:rPr>
              <a:pPr marL="0" marR="0" lvl="0" indent="0" algn="r" defTabSz="990600" rtl="0" eaLnBrk="1" fontAlgn="base" latinLnBrk="0" hangingPunct="1">
                <a:lnSpc>
                  <a:spcPct val="100000"/>
                </a:lnSpc>
                <a:spcBef>
                  <a:spcPct val="0"/>
                </a:spcBef>
                <a:spcAft>
                  <a:spcPct val="0"/>
                </a:spcAft>
                <a:buClrTx/>
                <a:buSzTx/>
                <a:buFontTx/>
                <a:buNone/>
                <a:tabLst/>
                <a:defRPr/>
              </a:pPr>
              <a:t>16</a:t>
            </a:fld>
            <a:endParaRPr kumimoji="0" lang="zh-CN" altLang="en-US" sz="1300" b="0" i="0" u="none" strike="noStrike" kern="1200" cap="none" spc="0" normalizeH="0" baseline="0" noProof="0">
              <a:ln>
                <a:noFill/>
              </a:ln>
              <a:solidFill>
                <a:prstClr val="black"/>
              </a:solidFill>
              <a:effectLst/>
              <a:uLnTx/>
              <a:uFillTx/>
              <a:latin typeface="Calibri" panose="020F0502020204030204" charset="0"/>
              <a:ea typeface="微软雅黑" panose="020B0503020204020204" pitchFamily="34" charset="-122"/>
              <a:cs typeface="+mn-cs"/>
            </a:endParaRPr>
          </a:p>
        </p:txBody>
      </p:sp>
    </p:spTree>
    <p:extLst>
      <p:ext uri="{BB962C8B-B14F-4D97-AF65-F5344CB8AC3E}">
        <p14:creationId xmlns:p14="http://schemas.microsoft.com/office/powerpoint/2010/main" val="9047202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42875" y="768350"/>
            <a:ext cx="6818313" cy="3836988"/>
          </a:xfrm>
        </p:spPr>
      </p:sp>
      <p:sp>
        <p:nvSpPr>
          <p:cNvPr id="3" name="备注占位符 2"/>
          <p:cNvSpPr>
            <a:spLocks noGrp="1"/>
          </p:cNvSpPr>
          <p:nvPr>
            <p:ph type="body" idx="1"/>
          </p:nvPr>
        </p:nvSpPr>
        <p:spPr/>
        <p:txBody>
          <a:bodyPr/>
          <a:lstStyle/>
          <a:p>
            <a:endParaRPr lang="zh-CN" altLang="en-US" sz="900" dirty="0"/>
          </a:p>
        </p:txBody>
      </p:sp>
      <p:sp>
        <p:nvSpPr>
          <p:cNvPr id="4" name="灯片编号占位符 3"/>
          <p:cNvSpPr>
            <a:spLocks noGrp="1"/>
          </p:cNvSpPr>
          <p:nvPr>
            <p:ph type="sldNum" sz="quarter" idx="10"/>
          </p:nvPr>
        </p:nvSpPr>
        <p:spPr/>
        <p:txBody>
          <a:bodyPr/>
          <a:lstStyle/>
          <a:p>
            <a:pPr marL="0" marR="0" lvl="0" indent="0" algn="r" defTabSz="990600" rtl="0" eaLnBrk="1" fontAlgn="base" latinLnBrk="0" hangingPunct="1">
              <a:lnSpc>
                <a:spcPct val="100000"/>
              </a:lnSpc>
              <a:spcBef>
                <a:spcPct val="0"/>
              </a:spcBef>
              <a:spcAft>
                <a:spcPct val="0"/>
              </a:spcAft>
              <a:buClrTx/>
              <a:buSzTx/>
              <a:buFontTx/>
              <a:buNone/>
              <a:tabLst/>
              <a:defRPr/>
            </a:pPr>
            <a:fld id="{61BF2980-540F-4F7F-A4CC-709C5E980331}" type="slidenum">
              <a:rPr kumimoji="0" lang="zh-CN" altLang="en-US" sz="1300" b="0" i="0" u="none" strike="noStrike" kern="1200" cap="none" spc="0" normalizeH="0" baseline="0" noProof="0">
                <a:ln>
                  <a:noFill/>
                </a:ln>
                <a:solidFill>
                  <a:prstClr val="black"/>
                </a:solidFill>
                <a:effectLst/>
                <a:uLnTx/>
                <a:uFillTx/>
                <a:latin typeface="Calibri" panose="020F0502020204030204" charset="0"/>
                <a:ea typeface="微软雅黑" panose="020B0503020204020204" pitchFamily="34" charset="-122"/>
                <a:cs typeface="+mn-cs"/>
              </a:rPr>
              <a:pPr marL="0" marR="0" lvl="0" indent="0" algn="r" defTabSz="990600" rtl="0" eaLnBrk="1" fontAlgn="base" latinLnBrk="0" hangingPunct="1">
                <a:lnSpc>
                  <a:spcPct val="100000"/>
                </a:lnSpc>
                <a:spcBef>
                  <a:spcPct val="0"/>
                </a:spcBef>
                <a:spcAft>
                  <a:spcPct val="0"/>
                </a:spcAft>
                <a:buClrTx/>
                <a:buSzTx/>
                <a:buFontTx/>
                <a:buNone/>
                <a:tabLst/>
                <a:defRPr/>
              </a:pPr>
              <a:t>17</a:t>
            </a:fld>
            <a:endParaRPr kumimoji="0" lang="zh-CN" altLang="en-US" sz="1300" b="0" i="0" u="none" strike="noStrike" kern="1200" cap="none" spc="0" normalizeH="0" baseline="0" noProof="0">
              <a:ln>
                <a:noFill/>
              </a:ln>
              <a:solidFill>
                <a:prstClr val="black"/>
              </a:solidFill>
              <a:effectLst/>
              <a:uLnTx/>
              <a:uFillTx/>
              <a:latin typeface="Calibri" panose="020F0502020204030204" charset="0"/>
              <a:ea typeface="微软雅黑" panose="020B0503020204020204" pitchFamily="34" charset="-122"/>
              <a:cs typeface="+mn-cs"/>
            </a:endParaRPr>
          </a:p>
        </p:txBody>
      </p:sp>
    </p:spTree>
    <p:extLst>
      <p:ext uri="{BB962C8B-B14F-4D97-AF65-F5344CB8AC3E}">
        <p14:creationId xmlns:p14="http://schemas.microsoft.com/office/powerpoint/2010/main" val="12975234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42875" y="768350"/>
            <a:ext cx="6818313" cy="3836988"/>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74AC173A-3DA8-4893-B28A-1E15F55C330A}" type="slidenum">
              <a:rPr kumimoji="0" lang="zh-CN" altLang="en-US" sz="1300" b="0" i="0" u="none" strike="noStrike" kern="1200" cap="none" spc="0" normalizeH="0" baseline="0" noProof="0" smtClean="0">
                <a:ln>
                  <a:noFill/>
                </a:ln>
                <a:solidFill>
                  <a:prstClr val="black"/>
                </a:solidFill>
                <a:effectLst/>
                <a:uLnTx/>
                <a:uFillTx/>
                <a:latin typeface="Calibri" panose="020F0502020204030204" charset="0"/>
                <a:ea typeface="PMingLiU" charset="0"/>
                <a:cs typeface="Arial" panose="020B0604020202020204"/>
              </a:rPr>
              <a:pPr marL="0" marR="0" lvl="0" indent="0" algn="r" defTabSz="914400" rtl="0" eaLnBrk="1" fontAlgn="base" latinLnBrk="0" hangingPunct="1">
                <a:lnSpc>
                  <a:spcPct val="100000"/>
                </a:lnSpc>
                <a:spcBef>
                  <a:spcPct val="0"/>
                </a:spcBef>
                <a:spcAft>
                  <a:spcPct val="0"/>
                </a:spcAft>
                <a:buClrTx/>
                <a:buSzTx/>
                <a:buFontTx/>
                <a:buNone/>
                <a:tabLst/>
                <a:defRPr/>
              </a:pPr>
              <a:t>2</a:t>
            </a:fld>
            <a:endParaRPr kumimoji="0" lang="zh-CN" altLang="en-US" sz="1300" b="0" i="0" u="none" strike="noStrike" kern="1200" cap="none" spc="0" normalizeH="0" baseline="0" noProof="0">
              <a:ln>
                <a:noFill/>
              </a:ln>
              <a:solidFill>
                <a:prstClr val="black"/>
              </a:solidFill>
              <a:effectLst/>
              <a:uLnTx/>
              <a:uFillTx/>
              <a:latin typeface="Calibri" panose="020F0502020204030204" charset="0"/>
              <a:ea typeface="PMingLiU" charset="0"/>
              <a:cs typeface="Arial" panose="020B0604020202020204"/>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U</a:t>
            </a:r>
            <a:r>
              <a:rPr lang="zh-CN" altLang="en-US" dirty="0"/>
              <a:t>规范场，具有随机性，会导致每个点的模板不一样，如果用几何</a:t>
            </a:r>
            <a:r>
              <a:rPr lang="en-US" altLang="zh-CN" dirty="0"/>
              <a:t>MG</a:t>
            </a:r>
            <a:r>
              <a:rPr lang="zh-CN" altLang="en-US" dirty="0"/>
              <a:t>，和</a:t>
            </a:r>
            <a:r>
              <a:rPr lang="en-US" altLang="zh-CN" dirty="0"/>
              <a:t>AMG</a:t>
            </a:r>
            <a:r>
              <a:rPr lang="zh-CN" altLang="en-US" dirty="0"/>
              <a:t>效率差不多。</a:t>
            </a:r>
            <a:endParaRPr lang="en-US" altLang="zh-CN" dirty="0"/>
          </a:p>
          <a:p>
            <a:r>
              <a:rPr lang="zh-CN" altLang="en-US" dirty="0"/>
              <a:t>临界减速，矩阵条件数迅速增加。从应用数学角度，方程是离散椭圆偏微分方程</a:t>
            </a:r>
          </a:p>
          <a:p>
            <a:r>
              <a:rPr lang="zh-CN" altLang="en-US" dirty="0"/>
              <a:t>传统 AMG 方法通常有一个隐含的假设，就是近似零空间事先已知，基于此构造相应的算法组件。自适应 AMG 不需要这个假设，其基本思想是算法组件在求解过程中自适应地调整与优化</a:t>
            </a:r>
          </a:p>
          <a:p>
            <a:endParaRPr lang="zh-CN" altLang="en-US" dirty="0"/>
          </a:p>
        </p:txBody>
      </p:sp>
      <p:sp>
        <p:nvSpPr>
          <p:cNvPr id="4" name="灯片编号占位符 3"/>
          <p:cNvSpPr>
            <a:spLocks noGrp="1"/>
          </p:cNvSpPr>
          <p:nvPr>
            <p:ph type="sldNum" sz="quarter" idx="5"/>
          </p:nvPr>
        </p:nvSpPr>
        <p:spPr/>
        <p:txBody>
          <a:bodyPr/>
          <a:lstStyle/>
          <a:p>
            <a:fld id="{273E62EA-46A5-4CA7-AAA8-5981B89CCBBB}" type="slidenum">
              <a:rPr lang="zh-CN" altLang="en-US" smtClean="0"/>
              <a:t>3</a:t>
            </a:fld>
            <a:endParaRPr lang="zh-CN" altLang="en-US"/>
          </a:p>
        </p:txBody>
      </p:sp>
    </p:spTree>
    <p:extLst>
      <p:ext uri="{BB962C8B-B14F-4D97-AF65-F5344CB8AC3E}">
        <p14:creationId xmlns:p14="http://schemas.microsoft.com/office/powerpoint/2010/main" val="32571230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42875" y="768350"/>
            <a:ext cx="6818313" cy="3836988"/>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br>
              <a:rPr lang="en-US" altLang="zh-CN" sz="900" dirty="0"/>
            </a:br>
            <a:r>
              <a:rPr lang="zh-CN" altLang="en-US" sz="1100" dirty="0">
                <a:latin typeface="微软雅黑" panose="020B0503020204020204" pitchFamily="34" charset="-122"/>
                <a:ea typeface="微软雅黑" panose="020B0503020204020204" pitchFamily="34" charset="-122"/>
              </a:rPr>
              <a:t>高频误差已被消除，即误差中快速振荡的部分已被减小。这是松弛法的典型特征：只需迭代几次，就能快速消除误差的高频成分</a:t>
            </a:r>
            <a:endParaRPr lang="en-US" altLang="zh-CN" sz="1100" dirty="0">
              <a:latin typeface="微软雅黑" panose="020B0503020204020204" pitchFamily="34" charset="-122"/>
              <a:ea typeface="微软雅黑" panose="020B0503020204020204" pitchFamily="34" charset="-122"/>
            </a:endParaRPr>
          </a:p>
          <a:p>
            <a:endParaRPr lang="zh-CN" altLang="en-US" sz="900" dirty="0"/>
          </a:p>
        </p:txBody>
      </p:sp>
      <p:sp>
        <p:nvSpPr>
          <p:cNvPr id="4" name="灯片编号占位符 3"/>
          <p:cNvSpPr>
            <a:spLocks noGrp="1"/>
          </p:cNvSpPr>
          <p:nvPr>
            <p:ph type="sldNum" sz="quarter" idx="10"/>
          </p:nvPr>
        </p:nvSpPr>
        <p:spPr/>
        <p:txBody>
          <a:bodyPr/>
          <a:lstStyle/>
          <a:p>
            <a:pPr marL="0" marR="0" lvl="0" indent="0" algn="r" defTabSz="990600" rtl="0" eaLnBrk="1" fontAlgn="base" latinLnBrk="0" hangingPunct="1">
              <a:lnSpc>
                <a:spcPct val="100000"/>
              </a:lnSpc>
              <a:spcBef>
                <a:spcPct val="0"/>
              </a:spcBef>
              <a:spcAft>
                <a:spcPct val="0"/>
              </a:spcAft>
              <a:buClrTx/>
              <a:buSzTx/>
              <a:buFontTx/>
              <a:buNone/>
              <a:tabLst/>
              <a:defRPr/>
            </a:pPr>
            <a:fld id="{61BF2980-540F-4F7F-A4CC-709C5E980331}" type="slidenum">
              <a:rPr kumimoji="0" lang="zh-CN" altLang="en-US" sz="1300" b="0" i="0" u="none" strike="noStrike" kern="1200" cap="none" spc="0" normalizeH="0" baseline="0" noProof="0">
                <a:ln>
                  <a:noFill/>
                </a:ln>
                <a:solidFill>
                  <a:prstClr val="black"/>
                </a:solidFill>
                <a:effectLst/>
                <a:uLnTx/>
                <a:uFillTx/>
                <a:latin typeface="Calibri" panose="020F0502020204030204" charset="0"/>
                <a:ea typeface="微软雅黑" panose="020B0503020204020204" pitchFamily="34" charset="-122"/>
                <a:cs typeface="+mn-cs"/>
              </a:rPr>
              <a:pPr marL="0" marR="0" lvl="0" indent="0" algn="r" defTabSz="990600" rtl="0" eaLnBrk="1" fontAlgn="base" latinLnBrk="0" hangingPunct="1">
                <a:lnSpc>
                  <a:spcPct val="100000"/>
                </a:lnSpc>
                <a:spcBef>
                  <a:spcPct val="0"/>
                </a:spcBef>
                <a:spcAft>
                  <a:spcPct val="0"/>
                </a:spcAft>
                <a:buClrTx/>
                <a:buSzTx/>
                <a:buFontTx/>
                <a:buNone/>
                <a:tabLst/>
                <a:defRPr/>
              </a:pPr>
              <a:t>4</a:t>
            </a:fld>
            <a:endParaRPr kumimoji="0" lang="zh-CN" altLang="en-US" sz="1300" b="0" i="0" u="none" strike="noStrike" kern="1200" cap="none" spc="0" normalizeH="0" baseline="0" noProof="0">
              <a:ln>
                <a:noFill/>
              </a:ln>
              <a:solidFill>
                <a:prstClr val="black"/>
              </a:solidFill>
              <a:effectLst/>
              <a:uLnTx/>
              <a:uFillTx/>
              <a:latin typeface="Calibri" panose="020F0502020204030204" charset="0"/>
              <a:ea typeface="微软雅黑" panose="020B0503020204020204" pitchFamily="34" charset="-122"/>
              <a:cs typeface="+mn-c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42875" y="768350"/>
            <a:ext cx="6818313" cy="3836988"/>
          </a:xfrm>
        </p:spPr>
      </p:sp>
      <p:sp>
        <p:nvSpPr>
          <p:cNvPr id="3" name="备注占位符 2"/>
          <p:cNvSpPr>
            <a:spLocks noGrp="1"/>
          </p:cNvSpPr>
          <p:nvPr>
            <p:ph type="body" idx="1"/>
          </p:nvPr>
        </p:nvSpPr>
        <p:spPr/>
        <p:txBody>
          <a:bodyPr/>
          <a:lstStyle/>
          <a:p>
            <a:r>
              <a:rPr lang="zh-CN" altLang="en-US" sz="900" dirty="0"/>
              <a:t>误差传播子可以量化误差的减小程度。</a:t>
            </a:r>
            <a:br>
              <a:rPr lang="en-US" altLang="zh-CN" sz="900" dirty="0"/>
            </a:br>
            <a:endParaRPr lang="zh-CN" altLang="en-US" sz="900" dirty="0"/>
          </a:p>
        </p:txBody>
      </p:sp>
      <p:sp>
        <p:nvSpPr>
          <p:cNvPr id="4" name="灯片编号占位符 3"/>
          <p:cNvSpPr>
            <a:spLocks noGrp="1"/>
          </p:cNvSpPr>
          <p:nvPr>
            <p:ph type="sldNum" sz="quarter" idx="10"/>
          </p:nvPr>
        </p:nvSpPr>
        <p:spPr/>
        <p:txBody>
          <a:bodyPr/>
          <a:lstStyle/>
          <a:p>
            <a:pPr marL="0" marR="0" lvl="0" indent="0" algn="r" defTabSz="990600" rtl="0" eaLnBrk="1" fontAlgn="base" latinLnBrk="0" hangingPunct="1">
              <a:lnSpc>
                <a:spcPct val="100000"/>
              </a:lnSpc>
              <a:spcBef>
                <a:spcPct val="0"/>
              </a:spcBef>
              <a:spcAft>
                <a:spcPct val="0"/>
              </a:spcAft>
              <a:buClrTx/>
              <a:buSzTx/>
              <a:buFontTx/>
              <a:buNone/>
              <a:tabLst/>
              <a:defRPr/>
            </a:pPr>
            <a:fld id="{61BF2980-540F-4F7F-A4CC-709C5E980331}" type="slidenum">
              <a:rPr kumimoji="0" lang="zh-CN" altLang="en-US" sz="1300" b="0" i="0" u="none" strike="noStrike" kern="1200" cap="none" spc="0" normalizeH="0" baseline="0" noProof="0">
                <a:ln>
                  <a:noFill/>
                </a:ln>
                <a:solidFill>
                  <a:prstClr val="black"/>
                </a:solidFill>
                <a:effectLst/>
                <a:uLnTx/>
                <a:uFillTx/>
                <a:latin typeface="Calibri" panose="020F0502020204030204" charset="0"/>
                <a:ea typeface="微软雅黑" panose="020B0503020204020204" pitchFamily="34" charset="-122"/>
                <a:cs typeface="+mn-cs"/>
              </a:rPr>
              <a:pPr marL="0" marR="0" lvl="0" indent="0" algn="r" defTabSz="990600" rtl="0" eaLnBrk="1" fontAlgn="base" latinLnBrk="0" hangingPunct="1">
                <a:lnSpc>
                  <a:spcPct val="100000"/>
                </a:lnSpc>
                <a:spcBef>
                  <a:spcPct val="0"/>
                </a:spcBef>
                <a:spcAft>
                  <a:spcPct val="0"/>
                </a:spcAft>
                <a:buClrTx/>
                <a:buSzTx/>
                <a:buFontTx/>
                <a:buNone/>
                <a:tabLst/>
                <a:defRPr/>
              </a:pPr>
              <a:t>5</a:t>
            </a:fld>
            <a:endParaRPr kumimoji="0" lang="zh-CN" altLang="en-US" sz="1300" b="0" i="0" u="none" strike="noStrike" kern="1200" cap="none" spc="0" normalizeH="0" baseline="0" noProof="0">
              <a:ln>
                <a:noFill/>
              </a:ln>
              <a:solidFill>
                <a:prstClr val="black"/>
              </a:solidFill>
              <a:effectLst/>
              <a:uLnTx/>
              <a:uFillTx/>
              <a:latin typeface="Calibri" panose="020F0502020204030204" charset="0"/>
              <a:ea typeface="微软雅黑" panose="020B0503020204020204" pitchFamily="34" charset="-122"/>
              <a:cs typeface="+mn-cs"/>
            </a:endParaRPr>
          </a:p>
        </p:txBody>
      </p:sp>
    </p:spTree>
    <p:extLst>
      <p:ext uri="{BB962C8B-B14F-4D97-AF65-F5344CB8AC3E}">
        <p14:creationId xmlns:p14="http://schemas.microsoft.com/office/powerpoint/2010/main" val="12497221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BC15EF0-07ED-490E-B7C8-718F833AF975}" type="slidenum">
              <a:rPr lang="zh-CN" altLang="en-US" smtClean="0"/>
              <a:t>6</a:t>
            </a:fld>
            <a:endParaRPr lang="zh-CN" altLang="en-US"/>
          </a:p>
        </p:txBody>
      </p:sp>
    </p:spTree>
    <p:extLst>
      <p:ext uri="{BB962C8B-B14F-4D97-AF65-F5344CB8AC3E}">
        <p14:creationId xmlns:p14="http://schemas.microsoft.com/office/powerpoint/2010/main" val="30083559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42875" y="768350"/>
            <a:ext cx="6818313" cy="3836988"/>
          </a:xfrm>
        </p:spPr>
      </p:sp>
      <p:sp>
        <p:nvSpPr>
          <p:cNvPr id="3" name="备注占位符 2"/>
          <p:cNvSpPr>
            <a:spLocks noGrp="1"/>
          </p:cNvSpPr>
          <p:nvPr>
            <p:ph type="body" idx="1"/>
          </p:nvPr>
        </p:nvSpPr>
        <p:spPr/>
        <p:txBody>
          <a:bodyPr/>
          <a:lstStyle/>
          <a:p>
            <a:br>
              <a:rPr lang="en-US" altLang="zh-CN" sz="900" dirty="0"/>
            </a:br>
            <a:endParaRPr lang="zh-CN" altLang="en-US" sz="900" dirty="0"/>
          </a:p>
        </p:txBody>
      </p:sp>
      <p:sp>
        <p:nvSpPr>
          <p:cNvPr id="4" name="灯片编号占位符 3"/>
          <p:cNvSpPr>
            <a:spLocks noGrp="1"/>
          </p:cNvSpPr>
          <p:nvPr>
            <p:ph type="sldNum" sz="quarter" idx="10"/>
          </p:nvPr>
        </p:nvSpPr>
        <p:spPr/>
        <p:txBody>
          <a:bodyPr/>
          <a:lstStyle/>
          <a:p>
            <a:pPr marL="0" marR="0" lvl="0" indent="0" algn="r" defTabSz="990600" rtl="0" eaLnBrk="1" fontAlgn="base" latinLnBrk="0" hangingPunct="1">
              <a:lnSpc>
                <a:spcPct val="100000"/>
              </a:lnSpc>
              <a:spcBef>
                <a:spcPct val="0"/>
              </a:spcBef>
              <a:spcAft>
                <a:spcPct val="0"/>
              </a:spcAft>
              <a:buClrTx/>
              <a:buSzTx/>
              <a:buFontTx/>
              <a:buNone/>
              <a:tabLst/>
              <a:defRPr/>
            </a:pPr>
            <a:fld id="{61BF2980-540F-4F7F-A4CC-709C5E980331}" type="slidenum">
              <a:rPr kumimoji="0" lang="zh-CN" altLang="en-US" sz="1300" b="0" i="0" u="none" strike="noStrike" kern="1200" cap="none" spc="0" normalizeH="0" baseline="0" noProof="0">
                <a:ln>
                  <a:noFill/>
                </a:ln>
                <a:solidFill>
                  <a:prstClr val="black"/>
                </a:solidFill>
                <a:effectLst/>
                <a:uLnTx/>
                <a:uFillTx/>
                <a:latin typeface="Calibri" panose="020F0502020204030204" charset="0"/>
                <a:ea typeface="微软雅黑" panose="020B0503020204020204" pitchFamily="34" charset="-122"/>
                <a:cs typeface="+mn-cs"/>
              </a:rPr>
              <a:pPr marL="0" marR="0" lvl="0" indent="0" algn="r" defTabSz="990600" rtl="0" eaLnBrk="1" fontAlgn="base" latinLnBrk="0" hangingPunct="1">
                <a:lnSpc>
                  <a:spcPct val="100000"/>
                </a:lnSpc>
                <a:spcBef>
                  <a:spcPct val="0"/>
                </a:spcBef>
                <a:spcAft>
                  <a:spcPct val="0"/>
                </a:spcAft>
                <a:buClrTx/>
                <a:buSzTx/>
                <a:buFontTx/>
                <a:buNone/>
                <a:tabLst/>
                <a:defRPr/>
              </a:pPr>
              <a:t>7</a:t>
            </a:fld>
            <a:endParaRPr kumimoji="0" lang="zh-CN" altLang="en-US" sz="1300" b="0" i="0" u="none" strike="noStrike" kern="1200" cap="none" spc="0" normalizeH="0" baseline="0" noProof="0">
              <a:ln>
                <a:noFill/>
              </a:ln>
              <a:solidFill>
                <a:prstClr val="black"/>
              </a:solidFill>
              <a:effectLst/>
              <a:uLnTx/>
              <a:uFillTx/>
              <a:latin typeface="Calibri" panose="020F0502020204030204" charset="0"/>
              <a:ea typeface="微软雅黑" panose="020B0503020204020204" pitchFamily="34" charset="-122"/>
              <a:cs typeface="+mn-cs"/>
            </a:endParaRPr>
          </a:p>
        </p:txBody>
      </p:sp>
    </p:spTree>
    <p:extLst>
      <p:ext uri="{BB962C8B-B14F-4D97-AF65-F5344CB8AC3E}">
        <p14:creationId xmlns:p14="http://schemas.microsoft.com/office/powerpoint/2010/main" val="17602475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测试向量，近似特征向量，用来构造</a:t>
            </a:r>
            <a:r>
              <a:rPr lang="en-US" altLang="zh-CN" dirty="0"/>
              <a:t>P</a:t>
            </a:r>
            <a:endParaRPr lang="zh-CN" altLang="en-US" dirty="0"/>
          </a:p>
        </p:txBody>
      </p:sp>
      <p:sp>
        <p:nvSpPr>
          <p:cNvPr id="4" name="灯片编号占位符 3"/>
          <p:cNvSpPr>
            <a:spLocks noGrp="1"/>
          </p:cNvSpPr>
          <p:nvPr>
            <p:ph type="sldNum" sz="quarter" idx="5"/>
          </p:nvPr>
        </p:nvSpPr>
        <p:spPr/>
        <p:txBody>
          <a:bodyPr/>
          <a:lstStyle/>
          <a:p>
            <a:fld id="{4BC15EF0-07ED-490E-B7C8-718F833AF975}" type="slidenum">
              <a:rPr lang="zh-CN" altLang="en-US" smtClean="0"/>
              <a:t>8</a:t>
            </a:fld>
            <a:endParaRPr lang="zh-CN" altLang="en-US"/>
          </a:p>
        </p:txBody>
      </p:sp>
    </p:spTree>
    <p:extLst>
      <p:ext uri="{BB962C8B-B14F-4D97-AF65-F5344CB8AC3E}">
        <p14:creationId xmlns:p14="http://schemas.microsoft.com/office/powerpoint/2010/main" val="41543365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42875" y="768350"/>
            <a:ext cx="6818313" cy="3836988"/>
          </a:xfrm>
        </p:spPr>
      </p:sp>
      <p:sp>
        <p:nvSpPr>
          <p:cNvPr id="3" name="备注占位符 2"/>
          <p:cNvSpPr>
            <a:spLocks noGrp="1"/>
          </p:cNvSpPr>
          <p:nvPr>
            <p:ph type="body" idx="1"/>
          </p:nvPr>
        </p:nvSpPr>
        <p:spPr/>
        <p:txBody>
          <a:bodyPr/>
          <a:lstStyle/>
          <a:p>
            <a:br>
              <a:rPr lang="en-US" altLang="zh-CN" sz="900" dirty="0"/>
            </a:br>
            <a:r>
              <a:rPr lang="en-US" altLang="zh-CN" sz="1800" dirty="0">
                <a:latin typeface="微软雅黑" panose="020B0503020204020204" pitchFamily="34" charset="-122"/>
                <a:ea typeface="微软雅黑" panose="020B0503020204020204" pitchFamily="34" charset="-122"/>
              </a:rPr>
              <a:t>Schwarz alternating procedure</a:t>
            </a:r>
            <a:endParaRPr lang="zh-CN" altLang="en-US" sz="900" dirty="0"/>
          </a:p>
        </p:txBody>
      </p:sp>
      <p:sp>
        <p:nvSpPr>
          <p:cNvPr id="4" name="灯片编号占位符 3"/>
          <p:cNvSpPr>
            <a:spLocks noGrp="1"/>
          </p:cNvSpPr>
          <p:nvPr>
            <p:ph type="sldNum" sz="quarter" idx="10"/>
          </p:nvPr>
        </p:nvSpPr>
        <p:spPr/>
        <p:txBody>
          <a:bodyPr/>
          <a:lstStyle/>
          <a:p>
            <a:pPr marL="0" marR="0" lvl="0" indent="0" algn="r" defTabSz="990600" rtl="0" eaLnBrk="1" fontAlgn="base" latinLnBrk="0" hangingPunct="1">
              <a:lnSpc>
                <a:spcPct val="100000"/>
              </a:lnSpc>
              <a:spcBef>
                <a:spcPct val="0"/>
              </a:spcBef>
              <a:spcAft>
                <a:spcPct val="0"/>
              </a:spcAft>
              <a:buClrTx/>
              <a:buSzTx/>
              <a:buFontTx/>
              <a:buNone/>
              <a:tabLst/>
              <a:defRPr/>
            </a:pPr>
            <a:fld id="{61BF2980-540F-4F7F-A4CC-709C5E980331}" type="slidenum">
              <a:rPr kumimoji="0" lang="zh-CN" altLang="en-US" sz="1300" b="0" i="0" u="none" strike="noStrike" kern="1200" cap="none" spc="0" normalizeH="0" baseline="0" noProof="0">
                <a:ln>
                  <a:noFill/>
                </a:ln>
                <a:solidFill>
                  <a:prstClr val="black"/>
                </a:solidFill>
                <a:effectLst/>
                <a:uLnTx/>
                <a:uFillTx/>
                <a:latin typeface="Calibri" panose="020F0502020204030204" charset="0"/>
                <a:ea typeface="微软雅黑" panose="020B0503020204020204" pitchFamily="34" charset="-122"/>
                <a:cs typeface="+mn-cs"/>
              </a:rPr>
              <a:pPr marL="0" marR="0" lvl="0" indent="0" algn="r" defTabSz="990600" rtl="0" eaLnBrk="1" fontAlgn="base" latinLnBrk="0" hangingPunct="1">
                <a:lnSpc>
                  <a:spcPct val="100000"/>
                </a:lnSpc>
                <a:spcBef>
                  <a:spcPct val="0"/>
                </a:spcBef>
                <a:spcAft>
                  <a:spcPct val="0"/>
                </a:spcAft>
                <a:buClrTx/>
                <a:buSzTx/>
                <a:buFontTx/>
                <a:buNone/>
                <a:tabLst/>
                <a:defRPr/>
              </a:pPr>
              <a:t>9</a:t>
            </a:fld>
            <a:endParaRPr kumimoji="0" lang="zh-CN" altLang="en-US" sz="1300" b="0" i="0" u="none" strike="noStrike" kern="1200" cap="none" spc="0" normalizeH="0" baseline="0" noProof="0">
              <a:ln>
                <a:noFill/>
              </a:ln>
              <a:solidFill>
                <a:prstClr val="black"/>
              </a:solidFill>
              <a:effectLst/>
              <a:uLnTx/>
              <a:uFillTx/>
              <a:latin typeface="Calibri" panose="020F0502020204030204" charset="0"/>
              <a:ea typeface="微软雅黑" panose="020B0503020204020204" pitchFamily="34" charset="-122"/>
              <a:cs typeface="+mn-cs"/>
            </a:endParaRPr>
          </a:p>
        </p:txBody>
      </p:sp>
    </p:spTree>
    <p:extLst>
      <p:ext uri="{BB962C8B-B14F-4D97-AF65-F5344CB8AC3E}">
        <p14:creationId xmlns:p14="http://schemas.microsoft.com/office/powerpoint/2010/main" val="51264044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1048581" name="Title 1"/>
          <p:cNvSpPr>
            <a:spLocks noGrp="1"/>
          </p:cNvSpPr>
          <p:nvPr>
            <p:ph type="title" hasCustomPrompt="1"/>
          </p:nvPr>
        </p:nvSpPr>
        <p:spPr>
          <a:xfrm>
            <a:off x="503758" y="402325"/>
            <a:ext cx="1005403" cy="535531"/>
          </a:xfrm>
        </p:spPr>
        <p:txBody>
          <a:bodyPr wrap="none">
            <a:spAutoFit/>
          </a:bodyPr>
          <a:lstStyle>
            <a:lvl1pPr>
              <a:defRPr lang="en-US" sz="3200" b="1" kern="0" dirty="0">
                <a:solidFill>
                  <a:srgbClr val="476BB3"/>
                </a:solidFill>
                <a:latin typeface="微软雅黑"/>
                <a:ea typeface="微软雅黑"/>
                <a:cs typeface="+mn-ea"/>
              </a:defRPr>
            </a:lvl1pPr>
          </a:lstStyle>
          <a:p>
            <a:pPr lvl="0" algn="ctr" defTabSz="1219200" fontAlgn="base">
              <a:spcAft>
                <a:spcPct val="0"/>
              </a:spcAft>
            </a:pPr>
            <a:r>
              <a:rPr lang="zh-CN" altLang="en-US" dirty="0"/>
              <a:t>简介</a:t>
            </a:r>
            <a:endParaRPr lang="en-US" dirty="0"/>
          </a:p>
        </p:txBody>
      </p:sp>
      <p:cxnSp>
        <p:nvCxnSpPr>
          <p:cNvPr id="3145728" name="直接连接符 2"/>
          <p:cNvCxnSpPr/>
          <p:nvPr userDrawn="1"/>
        </p:nvCxnSpPr>
        <p:spPr>
          <a:xfrm flipV="1">
            <a:off x="361492" y="1045029"/>
            <a:ext cx="11386371" cy="7707"/>
          </a:xfrm>
          <a:prstGeom prst="line">
            <a:avLst/>
          </a:prstGeom>
          <a:ln w="38100">
            <a:solidFill>
              <a:srgbClr val="0000CC">
                <a:alpha val="42000"/>
              </a:srgbClr>
            </a:solidFill>
          </a:ln>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548184" y="385764"/>
            <a:ext cx="3438442" cy="652329"/>
          </a:xfrm>
          <a:prstGeom prst="rect">
            <a:avLst/>
          </a:prstGeom>
        </p:spPr>
      </p:pic>
      <p:sp>
        <p:nvSpPr>
          <p:cNvPr id="5" name="Text Placeholder 2"/>
          <p:cNvSpPr>
            <a:spLocks noGrp="1"/>
          </p:cNvSpPr>
          <p:nvPr>
            <p:ph idx="1" hasCustomPrompt="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Tree>
    <p:extLst>
      <p:ext uri="{BB962C8B-B14F-4D97-AF65-F5344CB8AC3E}">
        <p14:creationId xmlns:p14="http://schemas.microsoft.com/office/powerpoint/2010/main" val="3031297128"/>
      </p:ext>
    </p:extLst>
  </p:cSld>
  <p:clrMapOvr>
    <a:masterClrMapping/>
  </p:clrMapOvr>
  <p:transitio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0965" indent="0">
              <a:buNone/>
              <a:defRPr sz="1600" b="1"/>
            </a:lvl4pPr>
            <a:lvl5pPr marL="1828165" indent="0">
              <a:buNone/>
              <a:defRPr sz="1600" b="1"/>
            </a:lvl5pPr>
            <a:lvl6pPr marL="2285365" indent="0">
              <a:buNone/>
              <a:defRPr sz="1600" b="1"/>
            </a:lvl6pPr>
            <a:lvl7pPr marL="2742565" indent="0">
              <a:buNone/>
              <a:defRPr sz="1600" b="1"/>
            </a:lvl7pPr>
            <a:lvl8pPr marL="3199130" indent="0">
              <a:buNone/>
              <a:defRPr sz="1600" b="1"/>
            </a:lvl8pPr>
            <a:lvl9pPr marL="365633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7" y="1535113"/>
            <a:ext cx="5389034" cy="639762"/>
          </a:xfrm>
        </p:spPr>
        <p:txBody>
          <a:bodyPr anchor="b"/>
          <a:lstStyle>
            <a:lvl1pPr marL="0" indent="0">
              <a:buNone/>
              <a:defRPr sz="2400" b="1"/>
            </a:lvl1pPr>
            <a:lvl2pPr marL="457200" indent="0">
              <a:buNone/>
              <a:defRPr sz="2000" b="1"/>
            </a:lvl2pPr>
            <a:lvl3pPr marL="914400" indent="0">
              <a:buNone/>
              <a:defRPr sz="1800" b="1"/>
            </a:lvl3pPr>
            <a:lvl4pPr marL="1370965" indent="0">
              <a:buNone/>
              <a:defRPr sz="1600" b="1"/>
            </a:lvl4pPr>
            <a:lvl5pPr marL="1828165" indent="0">
              <a:buNone/>
              <a:defRPr sz="1600" b="1"/>
            </a:lvl5pPr>
            <a:lvl6pPr marL="2285365" indent="0">
              <a:buNone/>
              <a:defRPr sz="1600" b="1"/>
            </a:lvl6pPr>
            <a:lvl7pPr marL="2742565" indent="0">
              <a:buNone/>
              <a:defRPr sz="1600" b="1"/>
            </a:lvl7pPr>
            <a:lvl8pPr marL="3199130" indent="0">
              <a:buNone/>
              <a:defRPr sz="1600" b="1"/>
            </a:lvl8pPr>
            <a:lvl9pPr marL="365633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3367" y="2174875"/>
            <a:ext cx="5389034"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FFDA7842-A22E-474A-90D2-E815044302FD}" type="datetimeFigureOut">
              <a:rPr lang="zh-CN" altLang="en-US" smtClean="0">
                <a:solidFill>
                  <a:prstClr val="black">
                    <a:tint val="75000"/>
                  </a:prstClr>
                </a:solidFill>
              </a:rPr>
              <a:t>2024/7/24</a:t>
            </a:fld>
            <a:endParaRPr lang="zh-CN" altLang="en-US">
              <a:solidFill>
                <a:prstClr val="black">
                  <a:tint val="75000"/>
                </a:prstClr>
              </a:solidFill>
            </a:endParaRPr>
          </a:p>
        </p:txBody>
      </p:sp>
      <p:sp>
        <p:nvSpPr>
          <p:cNvPr id="8" name="页脚占位符 7"/>
          <p:cNvSpPr>
            <a:spLocks noGrp="1"/>
          </p:cNvSpPr>
          <p:nvPr>
            <p:ph type="ftr" sz="quarter" idx="11"/>
          </p:nvPr>
        </p:nvSpPr>
        <p:spPr/>
        <p:txBody>
          <a:bodyPr/>
          <a:lstStyle/>
          <a:p>
            <a:endParaRPr lang="zh-CN" altLang="en-US">
              <a:solidFill>
                <a:prstClr val="black">
                  <a:tint val="75000"/>
                </a:prstClr>
              </a:solidFill>
            </a:endParaRPr>
          </a:p>
        </p:txBody>
      </p:sp>
      <p:sp>
        <p:nvSpPr>
          <p:cNvPr id="9" name="灯片编号占位符 8"/>
          <p:cNvSpPr>
            <a:spLocks noGrp="1"/>
          </p:cNvSpPr>
          <p:nvPr>
            <p:ph type="sldNum" sz="quarter" idx="12"/>
          </p:nvPr>
        </p:nvSpPr>
        <p:spPr/>
        <p:txBody>
          <a:bodyPr/>
          <a:lstStyle/>
          <a:p>
            <a:fld id="{C6CA8E85-EBCC-4159-8EE0-1C5B6BEBCC21}" type="slidenum">
              <a:rPr lang="zh-CN" altLang="en-US" smtClean="0">
                <a:solidFill>
                  <a:prstClr val="black">
                    <a:tint val="75000"/>
                  </a:prstClr>
                </a:solidFill>
              </a:rPr>
              <a:t>‹#›</a:t>
            </a:fld>
            <a:endParaRPr lang="zh-CN" altLang="en-US">
              <a:solidFill>
                <a:prstClr val="black">
                  <a:tint val="75000"/>
                </a:prstClr>
              </a:solidFill>
            </a:endParaRPr>
          </a:p>
        </p:txBody>
      </p:sp>
    </p:spTree>
    <p:extLst>
      <p:ext uri="{BB962C8B-B14F-4D97-AF65-F5344CB8AC3E}">
        <p14:creationId xmlns:p14="http://schemas.microsoft.com/office/powerpoint/2010/main" val="268308745"/>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FFDA7842-A22E-474A-90D2-E815044302FD}" type="datetimeFigureOut">
              <a:rPr lang="zh-CN" altLang="en-US" smtClean="0">
                <a:solidFill>
                  <a:prstClr val="black">
                    <a:tint val="75000"/>
                  </a:prstClr>
                </a:solidFill>
              </a:rPr>
              <a:t>2024/7/24</a:t>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C6CA8E85-EBCC-4159-8EE0-1C5B6BEBCC21}" type="slidenum">
              <a:rPr lang="zh-CN" altLang="en-US" smtClean="0">
                <a:solidFill>
                  <a:prstClr val="black">
                    <a:tint val="75000"/>
                  </a:prstClr>
                </a:solidFill>
              </a:rPr>
              <a:t>‹#›</a:t>
            </a:fld>
            <a:endParaRPr lang="zh-CN" altLang="en-US">
              <a:solidFill>
                <a:prstClr val="black">
                  <a:tint val="75000"/>
                </a:prstClr>
              </a:solidFill>
            </a:endParaRPr>
          </a:p>
        </p:txBody>
      </p:sp>
    </p:spTree>
    <p:extLst>
      <p:ext uri="{BB962C8B-B14F-4D97-AF65-F5344CB8AC3E}">
        <p14:creationId xmlns:p14="http://schemas.microsoft.com/office/powerpoint/2010/main" val="2951017575"/>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5" name="椭圆 4"/>
          <p:cNvSpPr/>
          <p:nvPr userDrawn="1"/>
        </p:nvSpPr>
        <p:spPr>
          <a:xfrm flipH="1">
            <a:off x="984760" y="194564"/>
            <a:ext cx="10200559" cy="105051"/>
          </a:xfrm>
          <a:prstGeom prst="ellipse">
            <a:avLst/>
          </a:prstGeom>
          <a:solidFill>
            <a:srgbClr val="C4261D"/>
          </a:solidFill>
          <a:ln>
            <a:solidFill>
              <a:schemeClr val="bg1">
                <a:lumMod val="95000"/>
              </a:schemeClr>
            </a:solidFill>
          </a:ln>
          <a:effectLst>
            <a:outerShdw blurRad="279400" dist="279400" dir="6660000" algn="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15184" tIns="57592" rIns="115184" bIns="57592" rtlCol="0" anchor="ctr"/>
          <a:lstStyle/>
          <a:p>
            <a:pPr algn="ctr" fontAlgn="auto">
              <a:spcBef>
                <a:spcPts val="0"/>
              </a:spcBef>
              <a:spcAft>
                <a:spcPts val="0"/>
              </a:spcAft>
            </a:pPr>
            <a:endParaRPr lang="zh-CN" altLang="en-US">
              <a:solidFill>
                <a:prstClr val="white"/>
              </a:solidFill>
            </a:endParaRPr>
          </a:p>
        </p:txBody>
      </p:sp>
      <p:sp>
        <p:nvSpPr>
          <p:cNvPr id="7" name="文本占位符 6"/>
          <p:cNvSpPr>
            <a:spLocks noGrp="1"/>
          </p:cNvSpPr>
          <p:nvPr>
            <p:ph type="body" sz="quarter" idx="10" hasCustomPrompt="1"/>
          </p:nvPr>
        </p:nvSpPr>
        <p:spPr>
          <a:xfrm>
            <a:off x="4440669" y="404814"/>
            <a:ext cx="3094819" cy="503237"/>
          </a:xfrm>
          <a:noFill/>
          <a:ln>
            <a:noFill/>
          </a:ln>
        </p:spPr>
        <p:txBody>
          <a:bodyPr>
            <a:normAutofit/>
          </a:bodyPr>
          <a:lstStyle>
            <a:lvl1pPr>
              <a:defRPr sz="2400" b="1">
                <a:latin typeface="方正黑体_GBK" panose="03000509000000000000" pitchFamily="65" charset="-122"/>
                <a:ea typeface="方正黑体_GBK" panose="03000509000000000000" pitchFamily="65" charset="-122"/>
              </a:defRPr>
            </a:lvl1pPr>
          </a:lstStyle>
          <a:p>
            <a:pPr lvl="0"/>
            <a:r>
              <a:rPr lang="zh-CN" altLang="en-US"/>
              <a:t>单击此处编辑</a:t>
            </a:r>
          </a:p>
        </p:txBody>
      </p:sp>
    </p:spTree>
    <p:extLst>
      <p:ext uri="{BB962C8B-B14F-4D97-AF65-F5344CB8AC3E}">
        <p14:creationId xmlns:p14="http://schemas.microsoft.com/office/powerpoint/2010/main" val="259923605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outVertic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47" presetClass="entr" presetSubtype="0" fill="hold" grpId="0" nodeType="clickEffect">
                                  <p:stCondLst>
                                    <p:cond delay="0"/>
                                  </p:stCondLst>
                                  <p:childTnLst>
                                    <p:set>
                                      <p:cBhvr>
                                        <p:cTn id="11" dur="1" fill="hold">
                                          <p:stCondLst>
                                            <p:cond delay="0"/>
                                          </p:stCondLst>
                                        </p:cTn>
                                        <p:tgtEl>
                                          <p:spTgt spid="7">
                                            <p:txEl>
                                              <p:pRg st="0" end="0"/>
                                            </p:txEl>
                                          </p:spTgt>
                                        </p:tgtEl>
                                        <p:attrNameLst>
                                          <p:attrName>style.visibility</p:attrName>
                                        </p:attrNameLst>
                                      </p:cBhvr>
                                      <p:to>
                                        <p:strVal val="visible"/>
                                      </p:to>
                                    </p:set>
                                    <p:animEffect transition="in" filter="fade">
                                      <p:cBhvr>
                                        <p:cTn id="12" dur="1000"/>
                                        <p:tgtEl>
                                          <p:spTgt spid="7">
                                            <p:txEl>
                                              <p:pRg st="0" end="0"/>
                                            </p:txEl>
                                          </p:spTgt>
                                        </p:tgtEl>
                                      </p:cBhvr>
                                    </p:animEffect>
                                    <p:anim calcmode="lin" valueType="num">
                                      <p:cBhvr>
                                        <p:cTn id="13"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7">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build="p">
        <p:tmplLst>
          <p:tmpl lvl="1">
            <p:tnLst>
              <p:par>
                <p:cTn presetID="47"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1000"/>
                        <p:tgtEl>
                          <p:spTgt spid="7"/>
                        </p:tgtEl>
                      </p:cBhvr>
                    </p:animEffect>
                    <p:anim calcmode="lin" valueType="num">
                      <p:cBhvr>
                        <p:cTn dur="1000" fill="hold"/>
                        <p:tgtEl>
                          <p:spTgt spid="7"/>
                        </p:tgtEl>
                        <p:attrNameLst>
                          <p:attrName>ppt_x</p:attrName>
                        </p:attrNameLst>
                      </p:cBhvr>
                      <p:tavLst>
                        <p:tav tm="0">
                          <p:val>
                            <p:strVal val="#ppt_x"/>
                          </p:val>
                        </p:tav>
                        <p:tav tm="100000">
                          <p:val>
                            <p:strVal val="#ppt_x"/>
                          </p:val>
                        </p:tav>
                      </p:tavLst>
                    </p:anim>
                    <p:anim calcmode="lin" valueType="num">
                      <p:cBhvr>
                        <p:cTn dur="1000" fill="hold"/>
                        <p:tgtEl>
                          <p:spTgt spid="7"/>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6733" y="273052"/>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1" y="1435102"/>
            <a:ext cx="4011084" cy="4691063"/>
          </a:xfrm>
        </p:spPr>
        <p:txBody>
          <a:bodyPr/>
          <a:lstStyle>
            <a:lvl1pPr marL="0" indent="0">
              <a:buNone/>
              <a:defRPr sz="1400"/>
            </a:lvl1pPr>
            <a:lvl2pPr marL="457200" indent="0">
              <a:buNone/>
              <a:defRPr sz="1200"/>
            </a:lvl2pPr>
            <a:lvl3pPr marL="914400" indent="0">
              <a:buNone/>
              <a:defRPr sz="1000"/>
            </a:lvl3pPr>
            <a:lvl4pPr marL="1370965" indent="0">
              <a:buNone/>
              <a:defRPr sz="900"/>
            </a:lvl4pPr>
            <a:lvl5pPr marL="1828165" indent="0">
              <a:buNone/>
              <a:defRPr sz="900"/>
            </a:lvl5pPr>
            <a:lvl6pPr marL="2285365" indent="0">
              <a:buNone/>
              <a:defRPr sz="900"/>
            </a:lvl6pPr>
            <a:lvl7pPr marL="2742565" indent="0">
              <a:buNone/>
              <a:defRPr sz="900"/>
            </a:lvl7pPr>
            <a:lvl8pPr marL="3199130" indent="0">
              <a:buNone/>
              <a:defRPr sz="900"/>
            </a:lvl8pPr>
            <a:lvl9pPr marL="365633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FFDA7842-A22E-474A-90D2-E815044302FD}" type="datetimeFigureOut">
              <a:rPr lang="zh-CN" altLang="en-US" smtClean="0">
                <a:solidFill>
                  <a:prstClr val="black">
                    <a:tint val="75000"/>
                  </a:prstClr>
                </a:solidFill>
              </a:rPr>
              <a:t>2024/7/24</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C6CA8E85-EBCC-4159-8EE0-1C5B6BEBCC21}" type="slidenum">
              <a:rPr lang="zh-CN" altLang="en-US" smtClean="0">
                <a:solidFill>
                  <a:prstClr val="black">
                    <a:tint val="75000"/>
                  </a:prstClr>
                </a:solidFill>
              </a:rPr>
              <a:t>‹#›</a:t>
            </a:fld>
            <a:endParaRPr lang="zh-CN" altLang="en-US">
              <a:solidFill>
                <a:prstClr val="black">
                  <a:tint val="75000"/>
                </a:prstClr>
              </a:solidFill>
            </a:endParaRPr>
          </a:p>
        </p:txBody>
      </p:sp>
    </p:spTree>
    <p:extLst>
      <p:ext uri="{BB962C8B-B14F-4D97-AF65-F5344CB8AC3E}">
        <p14:creationId xmlns:p14="http://schemas.microsoft.com/office/powerpoint/2010/main" val="464335754"/>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718" y="612775"/>
            <a:ext cx="7315200" cy="4114800"/>
          </a:xfrm>
        </p:spPr>
        <p:txBody>
          <a:bodyPr/>
          <a:lstStyle>
            <a:lvl1pPr marL="0" indent="0">
              <a:buNone/>
              <a:defRPr sz="3200"/>
            </a:lvl1pPr>
            <a:lvl2pPr marL="457200" indent="0">
              <a:buNone/>
              <a:defRPr sz="2800"/>
            </a:lvl2pPr>
            <a:lvl3pPr marL="914400" indent="0">
              <a:buNone/>
              <a:defRPr sz="2400"/>
            </a:lvl3pPr>
            <a:lvl4pPr marL="1370965" indent="0">
              <a:buNone/>
              <a:defRPr sz="2000"/>
            </a:lvl4pPr>
            <a:lvl5pPr marL="1828165" indent="0">
              <a:buNone/>
              <a:defRPr sz="2000"/>
            </a:lvl5pPr>
            <a:lvl6pPr marL="2285365" indent="0">
              <a:buNone/>
              <a:defRPr sz="2000"/>
            </a:lvl6pPr>
            <a:lvl7pPr marL="2742565" indent="0">
              <a:buNone/>
              <a:defRPr sz="2000"/>
            </a:lvl7pPr>
            <a:lvl8pPr marL="3199130" indent="0">
              <a:buNone/>
              <a:defRPr sz="2000"/>
            </a:lvl8pPr>
            <a:lvl9pPr marL="3656330" indent="0">
              <a:buNone/>
              <a:defRPr sz="2000"/>
            </a:lvl9pPr>
          </a:lstStyle>
          <a:p>
            <a:endParaRPr lang="zh-CN" altLang="en-US"/>
          </a:p>
        </p:txBody>
      </p:sp>
      <p:sp>
        <p:nvSpPr>
          <p:cNvPr id="4" name="文本占位符 3"/>
          <p:cNvSpPr>
            <a:spLocks noGrp="1"/>
          </p:cNvSpPr>
          <p:nvPr>
            <p:ph type="body" sz="half" idx="2"/>
          </p:nvPr>
        </p:nvSpPr>
        <p:spPr>
          <a:xfrm>
            <a:off x="2389718" y="5367338"/>
            <a:ext cx="7315200" cy="804862"/>
          </a:xfrm>
        </p:spPr>
        <p:txBody>
          <a:bodyPr/>
          <a:lstStyle>
            <a:lvl1pPr marL="0" indent="0">
              <a:buNone/>
              <a:defRPr sz="1400"/>
            </a:lvl1pPr>
            <a:lvl2pPr marL="457200" indent="0">
              <a:buNone/>
              <a:defRPr sz="1200"/>
            </a:lvl2pPr>
            <a:lvl3pPr marL="914400" indent="0">
              <a:buNone/>
              <a:defRPr sz="1000"/>
            </a:lvl3pPr>
            <a:lvl4pPr marL="1370965" indent="0">
              <a:buNone/>
              <a:defRPr sz="900"/>
            </a:lvl4pPr>
            <a:lvl5pPr marL="1828165" indent="0">
              <a:buNone/>
              <a:defRPr sz="900"/>
            </a:lvl5pPr>
            <a:lvl6pPr marL="2285365" indent="0">
              <a:buNone/>
              <a:defRPr sz="900"/>
            </a:lvl6pPr>
            <a:lvl7pPr marL="2742565" indent="0">
              <a:buNone/>
              <a:defRPr sz="900"/>
            </a:lvl7pPr>
            <a:lvl8pPr marL="3199130" indent="0">
              <a:buNone/>
              <a:defRPr sz="900"/>
            </a:lvl8pPr>
            <a:lvl9pPr marL="365633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FFDA7842-A22E-474A-90D2-E815044302FD}" type="datetimeFigureOut">
              <a:rPr lang="zh-CN" altLang="en-US" smtClean="0">
                <a:solidFill>
                  <a:prstClr val="black">
                    <a:tint val="75000"/>
                  </a:prstClr>
                </a:solidFill>
              </a:rPr>
              <a:t>2024/7/24</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C6CA8E85-EBCC-4159-8EE0-1C5B6BEBCC21}" type="slidenum">
              <a:rPr lang="zh-CN" altLang="en-US" smtClean="0">
                <a:solidFill>
                  <a:prstClr val="black">
                    <a:tint val="75000"/>
                  </a:prstClr>
                </a:solidFill>
              </a:rPr>
              <a:t>‹#›</a:t>
            </a:fld>
            <a:endParaRPr lang="zh-CN" altLang="en-US">
              <a:solidFill>
                <a:prstClr val="black">
                  <a:tint val="75000"/>
                </a:prstClr>
              </a:solidFill>
            </a:endParaRPr>
          </a:p>
        </p:txBody>
      </p:sp>
    </p:spTree>
    <p:extLst>
      <p:ext uri="{BB962C8B-B14F-4D97-AF65-F5344CB8AC3E}">
        <p14:creationId xmlns:p14="http://schemas.microsoft.com/office/powerpoint/2010/main" val="2458032379"/>
      </p:ext>
    </p:extLst>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FFDA7842-A22E-474A-90D2-E815044302FD}" type="datetimeFigureOut">
              <a:rPr lang="zh-CN" altLang="en-US" smtClean="0">
                <a:solidFill>
                  <a:prstClr val="black">
                    <a:tint val="75000"/>
                  </a:prstClr>
                </a:solidFill>
              </a:rPr>
              <a:t>2024/7/24</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C6CA8E85-EBCC-4159-8EE0-1C5B6BEBCC21}" type="slidenum">
              <a:rPr lang="zh-CN" altLang="en-US" smtClean="0">
                <a:solidFill>
                  <a:prstClr val="black">
                    <a:tint val="75000"/>
                  </a:prstClr>
                </a:solidFill>
              </a:rPr>
              <a:t>‹#›</a:t>
            </a:fld>
            <a:endParaRPr lang="zh-CN" altLang="en-US">
              <a:solidFill>
                <a:prstClr val="black">
                  <a:tint val="75000"/>
                </a:prstClr>
              </a:solidFill>
            </a:endParaRPr>
          </a:p>
        </p:txBody>
      </p:sp>
    </p:spTree>
    <p:extLst>
      <p:ext uri="{BB962C8B-B14F-4D97-AF65-F5344CB8AC3E}">
        <p14:creationId xmlns:p14="http://schemas.microsoft.com/office/powerpoint/2010/main" val="2955915452"/>
      </p:ext>
    </p:extLst>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11789833" y="274640"/>
            <a:ext cx="36576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12801" y="274640"/>
            <a:ext cx="10773833"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FFDA7842-A22E-474A-90D2-E815044302FD}" type="datetimeFigureOut">
              <a:rPr lang="zh-CN" altLang="en-US" smtClean="0">
                <a:solidFill>
                  <a:prstClr val="black">
                    <a:tint val="75000"/>
                  </a:prstClr>
                </a:solidFill>
              </a:rPr>
              <a:t>2024/7/24</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C6CA8E85-EBCC-4159-8EE0-1C5B6BEBCC21}" type="slidenum">
              <a:rPr lang="zh-CN" altLang="en-US" smtClean="0">
                <a:solidFill>
                  <a:prstClr val="black">
                    <a:tint val="75000"/>
                  </a:prstClr>
                </a:solidFill>
              </a:rPr>
              <a:t>‹#›</a:t>
            </a:fld>
            <a:endParaRPr lang="zh-CN" altLang="en-US">
              <a:solidFill>
                <a:prstClr val="black">
                  <a:tint val="75000"/>
                </a:prstClr>
              </a:solidFill>
            </a:endParaRPr>
          </a:p>
        </p:txBody>
      </p:sp>
    </p:spTree>
    <p:extLst>
      <p:ext uri="{BB962C8B-B14F-4D97-AF65-F5344CB8AC3E}">
        <p14:creationId xmlns:p14="http://schemas.microsoft.com/office/powerpoint/2010/main" val="2856839931"/>
      </p:ext>
    </p:extLst>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Clear">
    <p:spTree>
      <p:nvGrpSpPr>
        <p:cNvPr id="1" name=""/>
        <p:cNvGrpSpPr/>
        <p:nvPr/>
      </p:nvGrpSpPr>
      <p:grpSpPr>
        <a:xfrm>
          <a:off x="0" y="0"/>
          <a:ext cx="0" cy="0"/>
          <a:chOff x="0" y="0"/>
          <a:chExt cx="0" cy="0"/>
        </a:xfrm>
      </p:grpSpPr>
      <p:sp>
        <p:nvSpPr>
          <p:cNvPr id="2" name="Rectangle 1"/>
          <p:cNvSpPr>
            <a:spLocks noGrp="1"/>
          </p:cNvSpPr>
          <p:nvPr>
            <p:ph type="sldNum" sz="quarter" idx="10"/>
          </p:nvPr>
        </p:nvSpPr>
        <p:spPr/>
        <p:txBody>
          <a:bodyPr/>
          <a:lstStyle>
            <a:lvl1pPr>
              <a:defRPr/>
            </a:lvl1pPr>
          </a:lstStyle>
          <a:p>
            <a:pPr>
              <a:defRPr/>
            </a:pPr>
            <a:fld id="{09DEE892-30F2-5D47-864F-34B4C1F0477B}" type="slidenum">
              <a:rPr lang="es-ES">
                <a:solidFill>
                  <a:prstClr val="black">
                    <a:tint val="75000"/>
                  </a:prstClr>
                </a:solidFill>
              </a:rPr>
              <a:t>‹#›</a:t>
            </a:fld>
            <a:endParaRPr lang="es-ES">
              <a:solidFill>
                <a:prstClr val="black">
                  <a:tint val="75000"/>
                </a:prstClr>
              </a:solidFill>
            </a:endParaRPr>
          </a:p>
        </p:txBody>
      </p:sp>
    </p:spTree>
    <p:extLst>
      <p:ext uri="{BB962C8B-B14F-4D97-AF65-F5344CB8AC3E}">
        <p14:creationId xmlns:p14="http://schemas.microsoft.com/office/powerpoint/2010/main" val="168487075"/>
      </p:ext>
    </p:extLst>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Black">
    <p:spTree>
      <p:nvGrpSpPr>
        <p:cNvPr id="1" name=""/>
        <p:cNvGrpSpPr/>
        <p:nvPr/>
      </p:nvGrpSpPr>
      <p:grpSpPr>
        <a:xfrm>
          <a:off x="0" y="0"/>
          <a:ext cx="0" cy="0"/>
          <a:chOff x="0" y="0"/>
          <a:chExt cx="0" cy="0"/>
        </a:xfrm>
      </p:grpSpPr>
      <p:sp>
        <p:nvSpPr>
          <p:cNvPr id="2" name="Rectangle 1"/>
          <p:cNvSpPr>
            <a:spLocks noGrp="1"/>
          </p:cNvSpPr>
          <p:nvPr>
            <p:ph type="sldNum" sz="quarter" idx="10"/>
          </p:nvPr>
        </p:nvSpPr>
        <p:spPr/>
        <p:txBody>
          <a:bodyPr/>
          <a:lstStyle>
            <a:lvl1pPr>
              <a:defRPr/>
            </a:lvl1pPr>
          </a:lstStyle>
          <a:p>
            <a:pPr>
              <a:defRPr/>
            </a:pPr>
            <a:fld id="{09DEE892-30F2-5D47-864F-34B4C1F0477B}" type="slidenum">
              <a:rPr lang="es-ES">
                <a:solidFill>
                  <a:prstClr val="black">
                    <a:tint val="75000"/>
                  </a:prstClr>
                </a:solidFill>
              </a:rPr>
              <a:t>‹#›</a:t>
            </a:fld>
            <a:endParaRPr lang="es-ES">
              <a:solidFill>
                <a:prstClr val="black">
                  <a:tint val="75000"/>
                </a:prstClr>
              </a:solidFill>
            </a:endParaRPr>
          </a:p>
        </p:txBody>
      </p:sp>
    </p:spTree>
    <p:extLst>
      <p:ext uri="{BB962C8B-B14F-4D97-AF65-F5344CB8AC3E}">
        <p14:creationId xmlns:p14="http://schemas.microsoft.com/office/powerpoint/2010/main" val="2052356335"/>
      </p:ext>
    </p:extLst>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2_两栏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2267841282"/>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C764DE79-268F-4C1A-8933-263129D2AF90}" type="datetimeFigureOut">
              <a:rPr lang="en-US" smtClean="0"/>
              <a:t>7/24/2024</a:t>
            </a:fld>
            <a:endParaRPr lang="en-US" dirty="0"/>
          </a:p>
        </p:txBody>
      </p:sp>
      <p:sp>
        <p:nvSpPr>
          <p:cNvPr id="4" name="页脚占位符 3"/>
          <p:cNvSpPr>
            <a:spLocks noGrp="1"/>
          </p:cNvSpPr>
          <p:nvPr>
            <p:ph type="ftr" sz="quarter" idx="11"/>
          </p:nvPr>
        </p:nvSpPr>
        <p:spPr/>
        <p:txBody>
          <a:bodyPr/>
          <a:lstStyle/>
          <a:p>
            <a:endParaRPr lang="en-US" dirty="0"/>
          </a:p>
        </p:txBody>
      </p:sp>
      <p:sp>
        <p:nvSpPr>
          <p:cNvPr id="5" name="灯片编号占位符 4"/>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4164910324"/>
      </p:ext>
    </p:extLst>
  </p:cSld>
  <p:clrMapOvr>
    <a:masterClrMapping/>
  </p:clrMapOvr>
  <p:transition spd="med">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cSld name="1_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6E5758D-A3C3-4E88-8AC0-22500507BD7E}" type="datetimeFigureOut">
              <a:rPr lang="zh-CN" altLang="en-US" smtClean="0">
                <a:solidFill>
                  <a:prstClr val="black">
                    <a:tint val="75000"/>
                  </a:prstClr>
                </a:solidFill>
              </a:rPr>
              <a:t>2024/7/24</a:t>
            </a:fld>
            <a:endParaRPr lang="zh-CN" alt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zh-CN" alt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AA4E786F-588D-4932-A7B2-AE3451FA4ACA}" type="slidenum">
              <a:rPr lang="zh-CN" altLang="en-US" smtClean="0">
                <a:solidFill>
                  <a:prstClr val="black">
                    <a:tint val="75000"/>
                  </a:prstClr>
                </a:solidFill>
              </a:rPr>
              <a:t>‹#›</a:t>
            </a:fld>
            <a:endParaRPr lang="zh-CN" altLang="en-US">
              <a:solidFill>
                <a:prstClr val="black">
                  <a:tint val="75000"/>
                </a:prstClr>
              </a:solidFill>
            </a:endParaRPr>
          </a:p>
        </p:txBody>
      </p:sp>
    </p:spTree>
    <p:extLst>
      <p:ext uri="{BB962C8B-B14F-4D97-AF65-F5344CB8AC3E}">
        <p14:creationId xmlns:p14="http://schemas.microsoft.com/office/powerpoint/2010/main" val="977534306"/>
      </p:ext>
    </p:extLst>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
        <p:nvSpPr>
          <p:cNvPr id="1048581" name="Title 1"/>
          <p:cNvSpPr>
            <a:spLocks noGrp="1"/>
          </p:cNvSpPr>
          <p:nvPr>
            <p:ph type="title" hasCustomPrompt="1"/>
          </p:nvPr>
        </p:nvSpPr>
        <p:spPr>
          <a:xfrm>
            <a:off x="503758" y="402325"/>
            <a:ext cx="6720002" cy="535531"/>
          </a:xfrm>
        </p:spPr>
        <p:txBody>
          <a:bodyPr wrap="square">
            <a:spAutoFit/>
          </a:bodyPr>
          <a:lstStyle>
            <a:lvl1pPr>
              <a:defRPr lang="en-US" sz="3200" b="1" kern="0" dirty="0">
                <a:solidFill>
                  <a:srgbClr val="476BB3"/>
                </a:solidFill>
                <a:latin typeface="微软雅黑"/>
                <a:ea typeface="微软雅黑"/>
                <a:cs typeface="+mn-ea"/>
              </a:defRPr>
            </a:lvl1pPr>
          </a:lstStyle>
          <a:p>
            <a:pPr lvl="0" algn="ctr" defTabSz="1219200" fontAlgn="base">
              <a:spcAft>
                <a:spcPct val="0"/>
              </a:spcAft>
            </a:pPr>
            <a:r>
              <a:rPr lang="zh-CN" altLang="en-US" dirty="0"/>
              <a:t>简介</a:t>
            </a:r>
            <a:endParaRPr lang="en-US" dirty="0"/>
          </a:p>
        </p:txBody>
      </p:sp>
      <p:cxnSp>
        <p:nvCxnSpPr>
          <p:cNvPr id="3145728" name="直接连接符 2"/>
          <p:cNvCxnSpPr/>
          <p:nvPr userDrawn="1"/>
        </p:nvCxnSpPr>
        <p:spPr>
          <a:xfrm flipV="1">
            <a:off x="402814" y="1039247"/>
            <a:ext cx="11386371" cy="7707"/>
          </a:xfrm>
          <a:prstGeom prst="line">
            <a:avLst/>
          </a:prstGeom>
          <a:ln w="38100">
            <a:solidFill>
              <a:srgbClr val="0000CC">
                <a:alpha val="42000"/>
              </a:srgbClr>
            </a:solidFill>
          </a:ln>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548184" y="385764"/>
            <a:ext cx="3438442" cy="652329"/>
          </a:xfrm>
          <a:prstGeom prst="rect">
            <a:avLst/>
          </a:prstGeom>
        </p:spPr>
      </p:pic>
    </p:spTree>
    <p:extLst>
      <p:ext uri="{BB962C8B-B14F-4D97-AF65-F5344CB8AC3E}">
        <p14:creationId xmlns:p14="http://schemas.microsoft.com/office/powerpoint/2010/main" val="321666036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4_标题和内容">
    <p:spTree>
      <p:nvGrpSpPr>
        <p:cNvPr id="1" name=""/>
        <p:cNvGrpSpPr/>
        <p:nvPr/>
      </p:nvGrpSpPr>
      <p:grpSpPr>
        <a:xfrm>
          <a:off x="0" y="0"/>
          <a:ext cx="0" cy="0"/>
          <a:chOff x="0" y="0"/>
          <a:chExt cx="0" cy="0"/>
        </a:xfrm>
      </p:grpSpPr>
      <p:sp>
        <p:nvSpPr>
          <p:cNvPr id="1048661" name="Title 1"/>
          <p:cNvSpPr>
            <a:spLocks noGrp="1"/>
          </p:cNvSpPr>
          <p:nvPr>
            <p:ph type="title"/>
          </p:nvPr>
        </p:nvSpPr>
        <p:spPr>
          <a:xfrm>
            <a:off x="390624" y="332656"/>
            <a:ext cx="5109091" cy="535531"/>
          </a:xfrm>
        </p:spPr>
        <p:txBody>
          <a:bodyPr wrap="none">
            <a:spAutoFit/>
          </a:bodyPr>
          <a:lstStyle>
            <a:lvl1pPr>
              <a:defRPr lang="en-US" sz="3200" b="1" kern="0" dirty="0">
                <a:solidFill>
                  <a:srgbClr val="476BB3"/>
                </a:solidFill>
                <a:latin typeface="微软雅黑"/>
                <a:ea typeface="微软雅黑"/>
                <a:cs typeface="+mn-ea"/>
              </a:defRPr>
            </a:lvl1pPr>
          </a:lstStyle>
          <a:p>
            <a:pPr lvl="0" algn="ctr" defTabSz="1219200" fontAlgn="base">
              <a:spcAft>
                <a:spcPct val="0"/>
              </a:spcAft>
            </a:pPr>
            <a:r>
              <a:rPr lang="zh-CN" altLang="en-US" dirty="0"/>
              <a:t>单击此处编辑母版标题样式</a:t>
            </a:r>
            <a:endParaRPr lang="en-US" dirty="0"/>
          </a:p>
        </p:txBody>
      </p:sp>
      <p:cxnSp>
        <p:nvCxnSpPr>
          <p:cNvPr id="3145735" name="直接连接符 2"/>
          <p:cNvCxnSpPr/>
          <p:nvPr userDrawn="1"/>
        </p:nvCxnSpPr>
        <p:spPr>
          <a:xfrm>
            <a:off x="361492" y="1052736"/>
            <a:ext cx="11469016" cy="0"/>
          </a:xfrm>
          <a:prstGeom prst="line">
            <a:avLst/>
          </a:prstGeom>
          <a:ln>
            <a:solidFill>
              <a:srgbClr val="476BB3">
                <a:alpha val="42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5881793"/>
      </p:ext>
    </p:extLst>
  </p:cSld>
  <p:clrMapOvr>
    <a:masterClrMapping/>
  </p:clrMapOvr>
  <p:transition spd="med">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标题和内容">
    <p:spTree>
      <p:nvGrpSpPr>
        <p:cNvPr id="1" name=""/>
        <p:cNvGrpSpPr/>
        <p:nvPr/>
      </p:nvGrpSpPr>
      <p:grpSpPr>
        <a:xfrm>
          <a:off x="0" y="0"/>
          <a:ext cx="0" cy="0"/>
          <a:chOff x="0" y="0"/>
          <a:chExt cx="0" cy="0"/>
        </a:xfrm>
      </p:grpSpPr>
      <p:sp>
        <p:nvSpPr>
          <p:cNvPr id="1048662" name="Title 1"/>
          <p:cNvSpPr>
            <a:spLocks noGrp="1"/>
          </p:cNvSpPr>
          <p:nvPr>
            <p:ph type="title"/>
          </p:nvPr>
        </p:nvSpPr>
        <p:spPr>
          <a:xfrm>
            <a:off x="3541454" y="332656"/>
            <a:ext cx="5109091" cy="535531"/>
          </a:xfrm>
        </p:spPr>
        <p:txBody>
          <a:bodyPr wrap="none">
            <a:spAutoFit/>
          </a:bodyPr>
          <a:lstStyle>
            <a:lvl1pPr>
              <a:defRPr lang="en-US" sz="3200" b="1" kern="0" dirty="0">
                <a:solidFill>
                  <a:srgbClr val="476BB3"/>
                </a:solidFill>
                <a:latin typeface="微软雅黑"/>
                <a:ea typeface="微软雅黑"/>
                <a:cs typeface="+mn-ea"/>
              </a:defRPr>
            </a:lvl1pPr>
          </a:lstStyle>
          <a:p>
            <a:pPr lvl="0" algn="ctr" defTabSz="1219200" fontAlgn="base">
              <a:spcAft>
                <a:spcPct val="0"/>
              </a:spcAft>
            </a:pPr>
            <a:r>
              <a:rPr lang="zh-CN" altLang="en-US" dirty="0"/>
              <a:t>单击此处编辑母版标题样式</a:t>
            </a:r>
            <a:endParaRPr lang="en-US" dirty="0"/>
          </a:p>
        </p:txBody>
      </p:sp>
      <p:pic>
        <p:nvPicPr>
          <p:cNvPr id="5" name="Picture 2"/>
          <p:cNvPicPr>
            <a:picLocks noChangeAspect="1" noChangeArrowheads="1"/>
          </p:cNvPicPr>
          <p:nvPr userDrawn="1"/>
        </p:nvPicPr>
        <p:blipFill>
          <a:blip r:embed="rId2"/>
          <a:srcRect/>
          <a:stretch>
            <a:fillRect/>
          </a:stretch>
        </p:blipFill>
        <p:spPr bwMode="auto">
          <a:xfrm>
            <a:off x="0" y="836712"/>
            <a:ext cx="12192000" cy="666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42875872"/>
      </p:ext>
    </p:extLst>
  </p:cSld>
  <p:clrMapOvr>
    <a:masterClrMapping/>
  </p:clrMapOvr>
  <p:transition spd="med">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标题和内容">
    <p:spTree>
      <p:nvGrpSpPr>
        <p:cNvPr id="1" name=""/>
        <p:cNvGrpSpPr/>
        <p:nvPr/>
      </p:nvGrpSpPr>
      <p:grpSpPr>
        <a:xfrm>
          <a:off x="0" y="0"/>
          <a:ext cx="0" cy="0"/>
          <a:chOff x="0" y="0"/>
          <a:chExt cx="0" cy="0"/>
        </a:xfrm>
      </p:grpSpPr>
      <p:sp>
        <p:nvSpPr>
          <p:cNvPr id="1048660" name="Title 1"/>
          <p:cNvSpPr>
            <a:spLocks noGrp="1"/>
          </p:cNvSpPr>
          <p:nvPr>
            <p:ph type="title"/>
          </p:nvPr>
        </p:nvSpPr>
        <p:spPr>
          <a:xfrm>
            <a:off x="3541455" y="448972"/>
            <a:ext cx="5109091" cy="535531"/>
          </a:xfrm>
        </p:spPr>
        <p:txBody>
          <a:bodyPr wrap="none">
            <a:spAutoFit/>
          </a:bodyPr>
          <a:lstStyle>
            <a:lvl1pPr algn="ctr">
              <a:defRPr lang="en-US" sz="3200" b="1" kern="0" dirty="0">
                <a:solidFill>
                  <a:srgbClr val="476BB3"/>
                </a:solidFill>
                <a:latin typeface="微软雅黑"/>
                <a:ea typeface="微软雅黑"/>
                <a:cs typeface="+mn-ea"/>
              </a:defRPr>
            </a:lvl1pPr>
          </a:lstStyle>
          <a:p>
            <a:pPr lvl="0" algn="ctr" defTabSz="1219200" fontAlgn="base">
              <a:spcAft>
                <a:spcPct val="0"/>
              </a:spcAft>
            </a:pPr>
            <a:r>
              <a:rPr lang="zh-CN" altLang="en-US" dirty="0"/>
              <a:t>单击此处编辑母版标题样式</a:t>
            </a:r>
            <a:endParaRPr lang="en-US" dirty="0"/>
          </a:p>
        </p:txBody>
      </p:sp>
    </p:spTree>
    <p:extLst>
      <p:ext uri="{BB962C8B-B14F-4D97-AF65-F5344CB8AC3E}">
        <p14:creationId xmlns:p14="http://schemas.microsoft.com/office/powerpoint/2010/main" val="2356280401"/>
      </p:ext>
    </p:extLst>
  </p:cSld>
  <p:clrMapOvr>
    <a:masterClrMapping/>
  </p:clrMapOvr>
  <p:transition spd="med">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7"/>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0965" indent="0" algn="ctr">
              <a:buNone/>
              <a:defRPr>
                <a:solidFill>
                  <a:schemeClr val="tx1">
                    <a:tint val="75000"/>
                  </a:schemeClr>
                </a:solidFill>
              </a:defRPr>
            </a:lvl4pPr>
            <a:lvl5pPr marL="1828165" indent="0" algn="ctr">
              <a:buNone/>
              <a:defRPr>
                <a:solidFill>
                  <a:schemeClr val="tx1">
                    <a:tint val="75000"/>
                  </a:schemeClr>
                </a:solidFill>
              </a:defRPr>
            </a:lvl5pPr>
            <a:lvl6pPr marL="2285365" indent="0" algn="ctr">
              <a:buNone/>
              <a:defRPr>
                <a:solidFill>
                  <a:schemeClr val="tx1">
                    <a:tint val="75000"/>
                  </a:schemeClr>
                </a:solidFill>
              </a:defRPr>
            </a:lvl6pPr>
            <a:lvl7pPr marL="2742565" indent="0" algn="ctr">
              <a:buNone/>
              <a:defRPr>
                <a:solidFill>
                  <a:schemeClr val="tx1">
                    <a:tint val="75000"/>
                  </a:schemeClr>
                </a:solidFill>
              </a:defRPr>
            </a:lvl7pPr>
            <a:lvl8pPr marL="3199130" indent="0" algn="ctr">
              <a:buNone/>
              <a:defRPr>
                <a:solidFill>
                  <a:schemeClr val="tx1">
                    <a:tint val="75000"/>
                  </a:schemeClr>
                </a:solidFill>
              </a:defRPr>
            </a:lvl8pPr>
            <a:lvl9pPr marL="365633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FFDA7842-A22E-474A-90D2-E815044302FD}" type="datetimeFigureOut">
              <a:rPr lang="zh-CN" altLang="en-US" smtClean="0">
                <a:solidFill>
                  <a:prstClr val="black">
                    <a:tint val="75000"/>
                  </a:prstClr>
                </a:solidFill>
              </a:rPr>
              <a:t>2024/7/24</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C6CA8E85-EBCC-4159-8EE0-1C5B6BEBCC21}" type="slidenum">
              <a:rPr lang="zh-CN" altLang="en-US" smtClean="0">
                <a:solidFill>
                  <a:prstClr val="black">
                    <a:tint val="75000"/>
                  </a:prstClr>
                </a:solidFill>
              </a:rPr>
              <a:t>‹#›</a:t>
            </a:fld>
            <a:endParaRPr lang="zh-CN" altLang="en-US">
              <a:solidFill>
                <a:prstClr val="black">
                  <a:tint val="75000"/>
                </a:prstClr>
              </a:solidFill>
            </a:endParaRPr>
          </a:p>
        </p:txBody>
      </p:sp>
    </p:spTree>
    <p:extLst>
      <p:ext uri="{BB962C8B-B14F-4D97-AF65-F5344CB8AC3E}">
        <p14:creationId xmlns:p14="http://schemas.microsoft.com/office/powerpoint/2010/main" val="103709599"/>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FFDA7842-A22E-474A-90D2-E815044302FD}" type="datetimeFigureOut">
              <a:rPr lang="zh-CN" altLang="en-US" smtClean="0">
                <a:solidFill>
                  <a:prstClr val="black">
                    <a:tint val="75000"/>
                  </a:prstClr>
                </a:solidFill>
              </a:rPr>
              <a:t>2024/7/24</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C6CA8E85-EBCC-4159-8EE0-1C5B6BEBCC21}" type="slidenum">
              <a:rPr lang="zh-CN" altLang="en-US" smtClean="0">
                <a:solidFill>
                  <a:prstClr val="black">
                    <a:tint val="75000"/>
                  </a:prstClr>
                </a:solidFill>
              </a:rPr>
              <a:t>‹#›</a:t>
            </a:fld>
            <a:endParaRPr lang="zh-CN" altLang="en-US">
              <a:solidFill>
                <a:prstClr val="black">
                  <a:tint val="75000"/>
                </a:prstClr>
              </a:solidFill>
            </a:endParaRPr>
          </a:p>
        </p:txBody>
      </p:sp>
    </p:spTree>
    <p:extLst>
      <p:ext uri="{BB962C8B-B14F-4D97-AF65-F5344CB8AC3E}">
        <p14:creationId xmlns:p14="http://schemas.microsoft.com/office/powerpoint/2010/main" val="2577551485"/>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5" y="4406902"/>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085"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0965" indent="0">
              <a:buNone/>
              <a:defRPr sz="1400">
                <a:solidFill>
                  <a:schemeClr val="tx1">
                    <a:tint val="75000"/>
                  </a:schemeClr>
                </a:solidFill>
              </a:defRPr>
            </a:lvl4pPr>
            <a:lvl5pPr marL="1828165" indent="0">
              <a:buNone/>
              <a:defRPr sz="1400">
                <a:solidFill>
                  <a:schemeClr val="tx1">
                    <a:tint val="75000"/>
                  </a:schemeClr>
                </a:solidFill>
              </a:defRPr>
            </a:lvl5pPr>
            <a:lvl6pPr marL="2285365" indent="0">
              <a:buNone/>
              <a:defRPr sz="1400">
                <a:solidFill>
                  <a:schemeClr val="tx1">
                    <a:tint val="75000"/>
                  </a:schemeClr>
                </a:solidFill>
              </a:defRPr>
            </a:lvl6pPr>
            <a:lvl7pPr marL="2742565" indent="0">
              <a:buNone/>
              <a:defRPr sz="1400">
                <a:solidFill>
                  <a:schemeClr val="tx1">
                    <a:tint val="75000"/>
                  </a:schemeClr>
                </a:solidFill>
              </a:defRPr>
            </a:lvl7pPr>
            <a:lvl8pPr marL="3199130" indent="0">
              <a:buNone/>
              <a:defRPr sz="1400">
                <a:solidFill>
                  <a:schemeClr val="tx1">
                    <a:tint val="75000"/>
                  </a:schemeClr>
                </a:solidFill>
              </a:defRPr>
            </a:lvl8pPr>
            <a:lvl9pPr marL="365633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FFDA7842-A22E-474A-90D2-E815044302FD}" type="datetimeFigureOut">
              <a:rPr lang="zh-CN" altLang="en-US" smtClean="0">
                <a:solidFill>
                  <a:prstClr val="black">
                    <a:tint val="75000"/>
                  </a:prstClr>
                </a:solidFill>
              </a:rPr>
              <a:t>2024/7/24</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C6CA8E85-EBCC-4159-8EE0-1C5B6BEBCC21}" type="slidenum">
              <a:rPr lang="zh-CN" altLang="en-US" smtClean="0">
                <a:solidFill>
                  <a:prstClr val="black">
                    <a:tint val="75000"/>
                  </a:prstClr>
                </a:solidFill>
              </a:rPr>
              <a:t>‹#›</a:t>
            </a:fld>
            <a:endParaRPr lang="zh-CN" altLang="en-US">
              <a:solidFill>
                <a:prstClr val="black">
                  <a:tint val="75000"/>
                </a:prstClr>
              </a:solidFill>
            </a:endParaRPr>
          </a:p>
        </p:txBody>
      </p:sp>
    </p:spTree>
    <p:extLst>
      <p:ext uri="{BB962C8B-B14F-4D97-AF65-F5344CB8AC3E}">
        <p14:creationId xmlns:p14="http://schemas.microsoft.com/office/powerpoint/2010/main" val="1612885162"/>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12800" y="1600202"/>
            <a:ext cx="7215717"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8231719" y="1600202"/>
            <a:ext cx="7215716"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FFDA7842-A22E-474A-90D2-E815044302FD}" type="datetimeFigureOut">
              <a:rPr lang="zh-CN" altLang="en-US" smtClean="0">
                <a:solidFill>
                  <a:prstClr val="black">
                    <a:tint val="75000"/>
                  </a:prstClr>
                </a:solidFill>
              </a:rPr>
              <a:t>2024/7/24</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C6CA8E85-EBCC-4159-8EE0-1C5B6BEBCC21}" type="slidenum">
              <a:rPr lang="zh-CN" altLang="en-US" smtClean="0">
                <a:solidFill>
                  <a:prstClr val="black">
                    <a:tint val="75000"/>
                  </a:prstClr>
                </a:solidFill>
              </a:rPr>
              <a:t>‹#›</a:t>
            </a:fld>
            <a:endParaRPr lang="zh-CN" altLang="en-US">
              <a:solidFill>
                <a:prstClr val="black">
                  <a:tint val="75000"/>
                </a:prstClr>
              </a:solidFill>
            </a:endParaRPr>
          </a:p>
        </p:txBody>
      </p:sp>
    </p:spTree>
    <p:extLst>
      <p:ext uri="{BB962C8B-B14F-4D97-AF65-F5344CB8AC3E}">
        <p14:creationId xmlns:p14="http://schemas.microsoft.com/office/powerpoint/2010/main" val="4235129386"/>
      </p:ext>
    </p:extLst>
  </p:cSld>
  <p:clrMapOvr>
    <a:masterClrMapping/>
  </p:clrMapOvr>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3.xml"/><Relationship Id="rId13" Type="http://schemas.openxmlformats.org/officeDocument/2006/relationships/slideLayout" Target="../slideLayouts/slideLayout18.xml"/><Relationship Id="rId3" Type="http://schemas.openxmlformats.org/officeDocument/2006/relationships/slideLayout" Target="../slideLayouts/slideLayout8.xml"/><Relationship Id="rId7" Type="http://schemas.openxmlformats.org/officeDocument/2006/relationships/slideLayout" Target="../slideLayouts/slideLayout12.xml"/><Relationship Id="rId12" Type="http://schemas.openxmlformats.org/officeDocument/2006/relationships/slideLayout" Target="../slideLayouts/slideLayout17.xml"/><Relationship Id="rId17" Type="http://schemas.openxmlformats.org/officeDocument/2006/relationships/theme" Target="../theme/theme2.xml"/><Relationship Id="rId2" Type="http://schemas.openxmlformats.org/officeDocument/2006/relationships/slideLayout" Target="../slideLayouts/slideLayout7.xml"/><Relationship Id="rId16" Type="http://schemas.openxmlformats.org/officeDocument/2006/relationships/slideLayout" Target="../slideLayouts/slideLayout21.xml"/><Relationship Id="rId1" Type="http://schemas.openxmlformats.org/officeDocument/2006/relationships/slideLayout" Target="../slideLayouts/slideLayout6.xml"/><Relationship Id="rId6" Type="http://schemas.openxmlformats.org/officeDocument/2006/relationships/slideLayout" Target="../slideLayouts/slideLayout11.xml"/><Relationship Id="rId11" Type="http://schemas.openxmlformats.org/officeDocument/2006/relationships/slideLayout" Target="../slideLayouts/slideLayout16.xml"/><Relationship Id="rId5" Type="http://schemas.openxmlformats.org/officeDocument/2006/relationships/slideLayout" Target="../slideLayouts/slideLayout10.xml"/><Relationship Id="rId15" Type="http://schemas.openxmlformats.org/officeDocument/2006/relationships/slideLayout" Target="../slideLayouts/slideLayout20.xml"/><Relationship Id="rId10" Type="http://schemas.openxmlformats.org/officeDocument/2006/relationships/slideLayout" Target="../slideLayouts/slideLayout15.xml"/><Relationship Id="rId4" Type="http://schemas.openxmlformats.org/officeDocument/2006/relationships/slideLayout" Target="../slideLayouts/slideLayout9.xml"/><Relationship Id="rId9" Type="http://schemas.openxmlformats.org/officeDocument/2006/relationships/slideLayout" Target="../slideLayouts/slideLayout14.xml"/><Relationship Id="rId14"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48576" name="Title Placeholder 1"/>
          <p:cNvSpPr>
            <a:spLocks noGrp="1"/>
          </p:cNvSpPr>
          <p:nvPr userDrawn="1">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1048577" name="Text Placeholder 2"/>
          <p:cNvSpPr>
            <a:spLocks noGrp="1"/>
          </p:cNvSpPr>
          <p:nvPr userDrawn="1">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1048578" name="Date Placeholder 3"/>
          <p:cNvSpPr>
            <a:spLocks noGrp="1"/>
          </p:cNvSpPr>
          <p:nvPr userDrawn="1">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smtClean="0"/>
              <a:t>7/24/2024</a:t>
            </a:fld>
            <a:endParaRPr lang="en-US" dirty="0"/>
          </a:p>
        </p:txBody>
      </p:sp>
      <p:sp>
        <p:nvSpPr>
          <p:cNvPr id="1048579" name="Footer Placeholder 4"/>
          <p:cNvSpPr>
            <a:spLocks noGrp="1"/>
          </p:cNvSpPr>
          <p:nvPr userDrawn="1">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1048580" name="Slide Number Placeholder 5"/>
          <p:cNvSpPr>
            <a:spLocks noGrp="1"/>
          </p:cNvSpPr>
          <p:nvPr userDrawn="1">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smtClean="0"/>
              <a:t>‹#›</a:t>
            </a:fld>
            <a:endParaRPr lang="en-US" dirty="0"/>
          </a:p>
        </p:txBody>
      </p:sp>
    </p:spTree>
    <p:extLst>
      <p:ext uri="{BB962C8B-B14F-4D97-AF65-F5344CB8AC3E}">
        <p14:creationId xmlns:p14="http://schemas.microsoft.com/office/powerpoint/2010/main" val="2994819779"/>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Lst>
  <p:transition spd="med">
    <p:fade/>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pattFill prst="ltUpDiag">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609600" y="1600202"/>
            <a:ext cx="10972800" cy="452596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09601" y="6356352"/>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fontAlgn="auto">
              <a:spcBef>
                <a:spcPts val="0"/>
              </a:spcBef>
              <a:spcAft>
                <a:spcPts val="0"/>
              </a:spcAft>
            </a:pPr>
            <a:fld id="{FFDA7842-A22E-474A-90D2-E815044302FD}" type="datetimeFigureOut">
              <a:rPr lang="zh-CN" altLang="en-US" smtClean="0">
                <a:solidFill>
                  <a:prstClr val="black">
                    <a:tint val="75000"/>
                  </a:prstClr>
                </a:solidFill>
                <a:latin typeface="Calibri"/>
                <a:ea typeface="宋体" pitchFamily="2" charset="-122"/>
              </a:rPr>
              <a:t>2024/7/24</a:t>
            </a:fld>
            <a:endParaRPr lang="zh-CN" altLang="en-US">
              <a:solidFill>
                <a:prstClr val="black">
                  <a:tint val="75000"/>
                </a:prstClr>
              </a:solidFill>
              <a:latin typeface="Calibri"/>
              <a:ea typeface="宋体" pitchFamily="2" charset="-122"/>
            </a:endParaRPr>
          </a:p>
        </p:txBody>
      </p:sp>
      <p:sp>
        <p:nvSpPr>
          <p:cNvPr id="5" name="页脚占位符 4"/>
          <p:cNvSpPr>
            <a:spLocks noGrp="1"/>
          </p:cNvSpPr>
          <p:nvPr>
            <p:ph type="ftr" sz="quarter" idx="3"/>
          </p:nvPr>
        </p:nvSpPr>
        <p:spPr>
          <a:xfrm>
            <a:off x="4165600" y="6356352"/>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fontAlgn="auto">
              <a:spcBef>
                <a:spcPts val="0"/>
              </a:spcBef>
              <a:spcAft>
                <a:spcPts val="0"/>
              </a:spcAft>
            </a:pPr>
            <a:endParaRPr lang="zh-CN" altLang="en-US">
              <a:solidFill>
                <a:prstClr val="black">
                  <a:tint val="75000"/>
                </a:prstClr>
              </a:solidFill>
              <a:latin typeface="Calibri"/>
              <a:ea typeface="宋体" pitchFamily="2" charset="-122"/>
            </a:endParaRPr>
          </a:p>
        </p:txBody>
      </p:sp>
      <p:sp>
        <p:nvSpPr>
          <p:cNvPr id="6" name="灯片编号占位符 5"/>
          <p:cNvSpPr>
            <a:spLocks noGrp="1"/>
          </p:cNvSpPr>
          <p:nvPr>
            <p:ph type="sldNum" sz="quarter" idx="4"/>
          </p:nvPr>
        </p:nvSpPr>
        <p:spPr>
          <a:xfrm>
            <a:off x="8737600" y="6356352"/>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fontAlgn="auto">
              <a:spcBef>
                <a:spcPts val="0"/>
              </a:spcBef>
              <a:spcAft>
                <a:spcPts val="0"/>
              </a:spcAft>
            </a:pPr>
            <a:fld id="{C6CA8E85-EBCC-4159-8EE0-1C5B6BEBCC21}" type="slidenum">
              <a:rPr lang="zh-CN" altLang="en-US" smtClean="0">
                <a:solidFill>
                  <a:prstClr val="black">
                    <a:tint val="75000"/>
                  </a:prstClr>
                </a:solidFill>
                <a:latin typeface="Calibri"/>
                <a:ea typeface="宋体" pitchFamily="2" charset="-122"/>
              </a:rPr>
              <a:t>‹#›</a:t>
            </a:fld>
            <a:endParaRPr lang="zh-CN" altLang="en-US">
              <a:solidFill>
                <a:prstClr val="black">
                  <a:tint val="75000"/>
                </a:prstClr>
              </a:solidFill>
              <a:latin typeface="Calibri"/>
              <a:ea typeface="宋体" pitchFamily="2" charset="-122"/>
            </a:endParaRPr>
          </a:p>
        </p:txBody>
      </p:sp>
    </p:spTree>
    <p:extLst>
      <p:ext uri="{BB962C8B-B14F-4D97-AF65-F5344CB8AC3E}">
        <p14:creationId xmlns:p14="http://schemas.microsoft.com/office/powerpoint/2010/main" val="1731701994"/>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Lst>
  <p:transition/>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2365"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5995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67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39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1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73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493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0965" algn="l" defTabSz="914400" rtl="0" eaLnBrk="1" latinLnBrk="0" hangingPunct="1">
        <a:defRPr sz="1800" kern="1200">
          <a:solidFill>
            <a:schemeClr val="tx1"/>
          </a:solidFill>
          <a:latin typeface="+mn-lt"/>
          <a:ea typeface="+mn-ea"/>
          <a:cs typeface="+mn-cs"/>
        </a:defRPr>
      </a:lvl4pPr>
      <a:lvl5pPr marL="1828165" algn="l" defTabSz="914400" rtl="0" eaLnBrk="1" latinLnBrk="0" hangingPunct="1">
        <a:defRPr sz="1800" kern="1200">
          <a:solidFill>
            <a:schemeClr val="tx1"/>
          </a:solidFill>
          <a:latin typeface="+mn-lt"/>
          <a:ea typeface="+mn-ea"/>
          <a:cs typeface="+mn-cs"/>
        </a:defRPr>
      </a:lvl5pPr>
      <a:lvl6pPr marL="2285365" algn="l" defTabSz="914400" rtl="0" eaLnBrk="1" latinLnBrk="0" hangingPunct="1">
        <a:defRPr sz="1800" kern="1200">
          <a:solidFill>
            <a:schemeClr val="tx1"/>
          </a:solidFill>
          <a:latin typeface="+mn-lt"/>
          <a:ea typeface="+mn-ea"/>
          <a:cs typeface="+mn-cs"/>
        </a:defRPr>
      </a:lvl6pPr>
      <a:lvl7pPr marL="2742565" algn="l" defTabSz="914400" rtl="0" eaLnBrk="1" latinLnBrk="0" hangingPunct="1">
        <a:defRPr sz="1800" kern="1200">
          <a:solidFill>
            <a:schemeClr val="tx1"/>
          </a:solidFill>
          <a:latin typeface="+mn-lt"/>
          <a:ea typeface="+mn-ea"/>
          <a:cs typeface="+mn-cs"/>
        </a:defRPr>
      </a:lvl7pPr>
      <a:lvl8pPr marL="3199130" algn="l" defTabSz="914400" rtl="0" eaLnBrk="1" latinLnBrk="0" hangingPunct="1">
        <a:defRPr sz="1800" kern="1200">
          <a:solidFill>
            <a:schemeClr val="tx1"/>
          </a:solidFill>
          <a:latin typeface="+mn-lt"/>
          <a:ea typeface="+mn-ea"/>
          <a:cs typeface="+mn-cs"/>
        </a:defRPr>
      </a:lvl8pPr>
      <a:lvl9pPr marL="365633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wmf"/></Relationships>
</file>

<file path=ppt/slides/_rels/slide1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39.png"/></Relationships>
</file>

<file path=ppt/slides/_rels/slide1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41.png"/></Relationships>
</file>

<file path=ppt/slides/_rels/slide1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1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10.png"/><Relationship Id="rId7"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emf"/></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7" Type="http://schemas.openxmlformats.org/officeDocument/2006/relationships/image" Target="../media/image15.png"/><Relationship Id="rId2" Type="http://schemas.openxmlformats.org/officeDocument/2006/relationships/slideLayout" Target="../slideLayouts/slideLayout1.xml"/><Relationship Id="rId1" Type="http://schemas.openxmlformats.org/officeDocument/2006/relationships/tags" Target="../tags/tag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notesSlide" Target="../notesSlides/notesSlide5.xml"/><Relationship Id="rId7" Type="http://schemas.openxmlformats.org/officeDocument/2006/relationships/image" Target="../media/image19.png"/><Relationship Id="rId2" Type="http://schemas.openxmlformats.org/officeDocument/2006/relationships/slideLayout" Target="../slideLayouts/slideLayout1.xml"/><Relationship Id="rId1" Type="http://schemas.openxmlformats.org/officeDocument/2006/relationships/tags" Target="../tags/tag2.xml"/><Relationship Id="rId6" Type="http://schemas.openxmlformats.org/officeDocument/2006/relationships/image" Target="../media/image18.png"/><Relationship Id="rId5" Type="http://schemas.openxmlformats.org/officeDocument/2006/relationships/image" Target="../media/image17.pn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png"/></Relationships>
</file>

<file path=ppt/slides/_rels/slide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25.jpg"/></Relationships>
</file>

<file path=ppt/slides/_rels/slide8.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 Id="rId9" Type="http://schemas.openxmlformats.org/officeDocument/2006/relationships/image" Target="../media/image32.png"/></Relationships>
</file>

<file path=ppt/slides/_rels/slide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对象 13"/>
          <p:cNvGraphicFramePr>
            <a:graphicFrameLocks noChangeAspect="1"/>
          </p:cNvGraphicFramePr>
          <p:nvPr>
            <p:extLst>
              <p:ext uri="{D42A27DB-BD31-4B8C-83A1-F6EECF244321}">
                <p14:modId xmlns:p14="http://schemas.microsoft.com/office/powerpoint/2010/main" val="552299671"/>
              </p:ext>
            </p:extLst>
          </p:nvPr>
        </p:nvGraphicFramePr>
        <p:xfrm>
          <a:off x="0" y="0"/>
          <a:ext cx="12192000" cy="6867525"/>
        </p:xfrm>
        <a:graphic>
          <a:graphicData uri="http://schemas.openxmlformats.org/presentationml/2006/ole">
            <mc:AlternateContent xmlns:mc="http://schemas.openxmlformats.org/markup-compatibility/2006">
              <mc:Choice xmlns:v="urn:schemas-microsoft-com:vml" Requires="v">
                <p:oleObj r:id="rId3" imgW="18288000" imgH="10287000" progId="">
                  <p:embed/>
                </p:oleObj>
              </mc:Choice>
              <mc:Fallback>
                <p:oleObj r:id="rId3" imgW="18288000" imgH="10287000" progId="">
                  <p:embed/>
                  <p:pic>
                    <p:nvPicPr>
                      <p:cNvPr id="14" name="对象 13"/>
                      <p:cNvPicPr/>
                      <p:nvPr/>
                    </p:nvPicPr>
                    <p:blipFill>
                      <a:blip r:embed="rId4"/>
                      <a:stretch>
                        <a:fillRect/>
                      </a:stretch>
                    </p:blipFill>
                    <p:spPr>
                      <a:xfrm>
                        <a:off x="0" y="0"/>
                        <a:ext cx="12192000" cy="6867525"/>
                      </a:xfrm>
                      <a:prstGeom prst="rect">
                        <a:avLst/>
                      </a:prstGeom>
                    </p:spPr>
                  </p:pic>
                </p:oleObj>
              </mc:Fallback>
            </mc:AlternateContent>
          </a:graphicData>
        </a:graphic>
      </p:graphicFrame>
      <p:grpSp>
        <p:nvGrpSpPr>
          <p:cNvPr id="17" name="组合 16"/>
          <p:cNvGrpSpPr/>
          <p:nvPr/>
        </p:nvGrpSpPr>
        <p:grpSpPr>
          <a:xfrm>
            <a:off x="656257" y="419548"/>
            <a:ext cx="3435927" cy="608979"/>
            <a:chOff x="1398" y="3698"/>
            <a:chExt cx="4710" cy="805"/>
          </a:xfrm>
        </p:grpSpPr>
        <p:sp>
          <p:nvSpPr>
            <p:cNvPr id="18" name="矩形 17"/>
            <p:cNvSpPr/>
            <p:nvPr/>
          </p:nvSpPr>
          <p:spPr>
            <a:xfrm>
              <a:off x="2304" y="3954"/>
              <a:ext cx="3804" cy="549"/>
            </a:xfrm>
            <a:prstGeom prst="rect">
              <a:avLst/>
            </a:prstGeom>
          </p:spPr>
          <p:txBody>
            <a:bodyPr wrap="square">
              <a:spAutoFit/>
            </a:bodyPr>
            <a:lstStyle/>
            <a:p>
              <a:pPr marL="0" marR="0" lvl="0" indent="0" algn="l" defTabSz="914400" rtl="0" eaLnBrk="1" fontAlgn="base" latinLnBrk="0" hangingPunct="1">
                <a:lnSpc>
                  <a:spcPct val="100000"/>
                </a:lnSpc>
                <a:spcBef>
                  <a:spcPts val="1000"/>
                </a:spcBef>
                <a:spcAft>
                  <a:spcPct val="0"/>
                </a:spcAft>
                <a:buClrTx/>
                <a:buSzTx/>
                <a:buFontTx/>
                <a:buNone/>
                <a:tabLst/>
                <a:defRPr/>
              </a:pPr>
              <a:r>
                <a:rPr kumimoji="0" lang="en-US" altLang="zh-CN" sz="1050"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rPr>
                <a:t>Computer Network Information Center, </a:t>
              </a:r>
              <a:br>
                <a:rPr kumimoji="0" lang="en-US" altLang="zh-CN" sz="1050"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rPr>
              </a:br>
              <a:r>
                <a:rPr kumimoji="0" lang="en-US" altLang="zh-CN" sz="1050"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rPr>
                <a:t>Chinese Academy of Sciences</a:t>
              </a:r>
              <a:endParaRPr kumimoji="0" lang="en-US" altLang="zh-CN" sz="1050"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lt"/>
              </a:endParaRPr>
            </a:p>
          </p:txBody>
        </p:sp>
        <p:sp>
          <p:nvSpPr>
            <p:cNvPr id="19" name="矩形 18"/>
            <p:cNvSpPr/>
            <p:nvPr/>
          </p:nvSpPr>
          <p:spPr>
            <a:xfrm>
              <a:off x="2291" y="3698"/>
              <a:ext cx="3206" cy="366"/>
            </a:xfrm>
            <a:prstGeom prst="rect">
              <a:avLst/>
            </a:prstGeom>
          </p:spPr>
          <p:txBody>
            <a:bodyPr wrap="none">
              <a:spAutoFit/>
            </a:bodyPr>
            <a:lstStyle/>
            <a:p>
              <a:pPr marL="0" marR="0" lvl="0" indent="0" algn="l" defTabSz="914400" rtl="0" eaLnBrk="1" fontAlgn="base" latinLnBrk="0" hangingPunct="1">
                <a:lnSpc>
                  <a:spcPct val="100000"/>
                </a:lnSpc>
                <a:spcBef>
                  <a:spcPts val="1000"/>
                </a:spcBef>
                <a:spcAft>
                  <a:spcPct val="0"/>
                </a:spcAft>
                <a:buClrTx/>
                <a:buSzTx/>
                <a:buFontTx/>
                <a:buNone/>
                <a:tabLst/>
                <a:defRPr/>
              </a:pPr>
              <a:r>
                <a:rPr kumimoji="0" lang="zh-CN" altLang="en-US" sz="1200" b="1"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lt"/>
                </a:rPr>
                <a:t>中国科学院计算机网络信息中心</a:t>
              </a:r>
            </a:p>
          </p:txBody>
        </p:sp>
        <p:pic>
          <p:nvPicPr>
            <p:cNvPr id="20" name="图片 19" descr="网络中心logo"/>
            <p:cNvPicPr>
              <a:picLocks noChangeAspect="1"/>
            </p:cNvPicPr>
            <p:nvPr/>
          </p:nvPicPr>
          <p:blipFill>
            <a:blip r:embed="rId5" cstate="print"/>
            <a:stretch>
              <a:fillRect/>
            </a:stretch>
          </p:blipFill>
          <p:spPr>
            <a:xfrm>
              <a:off x="1398" y="3806"/>
              <a:ext cx="893" cy="655"/>
            </a:xfrm>
            <a:prstGeom prst="rect">
              <a:avLst/>
            </a:prstGeom>
          </p:spPr>
        </p:pic>
      </p:grpSp>
      <p:sp>
        <p:nvSpPr>
          <p:cNvPr id="21" name="标题 15"/>
          <p:cNvSpPr>
            <a:spLocks noGrp="1"/>
          </p:cNvSpPr>
          <p:nvPr>
            <p:ph type="title"/>
          </p:nvPr>
        </p:nvSpPr>
        <p:spPr>
          <a:xfrm>
            <a:off x="0" y="2557932"/>
            <a:ext cx="12192000" cy="564257"/>
          </a:xfrm>
        </p:spPr>
        <p:txBody>
          <a:bodyPr vert="horz" wrap="square" lIns="91440" tIns="45720" rIns="91440" bIns="45720" rtlCol="0" anchor="ctr">
            <a:spAutoFit/>
          </a:bodyPr>
          <a:lstStyle/>
          <a:p>
            <a:pPr algn="ctr">
              <a:lnSpc>
                <a:spcPct val="120000"/>
              </a:lnSpc>
            </a:pPr>
            <a:r>
              <a:rPr lang="zh-CN" altLang="en-US" sz="2800" spc="600" dirty="0">
                <a:solidFill>
                  <a:srgbClr val="FF6600"/>
                </a:solidFill>
                <a:effectLst>
                  <a:glow rad="127000">
                    <a:schemeClr val="bg1"/>
                  </a:glow>
                </a:effectLst>
                <a:latin typeface="Times New Roman" panose="02020603050405020304" pitchFamily="18" charset="0"/>
                <a:ea typeface="微软雅黑" panose="020B0503020204020204" pitchFamily="34" charset="-122"/>
                <a:cs typeface="Times New Roman" panose="02020603050405020304" pitchFamily="18" charset="0"/>
              </a:rPr>
              <a:t>基于国产异构计算平台的</a:t>
            </a:r>
            <a:r>
              <a:rPr lang="en-US" altLang="zh-CN" sz="2800" spc="600" dirty="0">
                <a:solidFill>
                  <a:srgbClr val="FF6600"/>
                </a:solidFill>
                <a:effectLst>
                  <a:glow rad="127000">
                    <a:schemeClr val="bg1"/>
                  </a:glow>
                </a:effectLst>
                <a:latin typeface="Times New Roman" panose="02020603050405020304" pitchFamily="18" charset="0"/>
                <a:ea typeface="微软雅黑" panose="020B0503020204020204" pitchFamily="34" charset="-122"/>
                <a:cs typeface="Times New Roman" panose="02020603050405020304" pitchFamily="18" charset="0"/>
              </a:rPr>
              <a:t>DD-</a:t>
            </a:r>
            <a:r>
              <a:rPr lang="el-GR" altLang="zh-CN" sz="2800" spc="600" dirty="0">
                <a:solidFill>
                  <a:srgbClr val="FF6600"/>
                </a:solidFill>
                <a:effectLst>
                  <a:glow rad="127000">
                    <a:schemeClr val="bg1"/>
                  </a:glow>
                </a:effectLst>
                <a:latin typeface="Times New Roman" panose="02020603050405020304" pitchFamily="18" charset="0"/>
                <a:ea typeface="微软雅黑" panose="020B0503020204020204" pitchFamily="34" charset="-122"/>
                <a:cs typeface="Times New Roman" panose="02020603050405020304" pitchFamily="18" charset="0"/>
              </a:rPr>
              <a:t>α</a:t>
            </a:r>
            <a:r>
              <a:rPr lang="en-US" altLang="zh-CN" sz="2800" spc="600" dirty="0">
                <a:solidFill>
                  <a:srgbClr val="FF6600"/>
                </a:solidFill>
                <a:effectLst>
                  <a:glow rad="127000">
                    <a:schemeClr val="bg1"/>
                  </a:glow>
                </a:effectLst>
                <a:latin typeface="Times New Roman" panose="02020603050405020304" pitchFamily="18" charset="0"/>
                <a:ea typeface="微软雅黑" panose="020B0503020204020204" pitchFamily="34" charset="-122"/>
                <a:cs typeface="Times New Roman" panose="02020603050405020304" pitchFamily="18" charset="0"/>
              </a:rPr>
              <a:t>AMG</a:t>
            </a:r>
            <a:r>
              <a:rPr lang="zh-CN" altLang="en-US" sz="2800" spc="600" dirty="0">
                <a:solidFill>
                  <a:srgbClr val="FF6600"/>
                </a:solidFill>
                <a:effectLst>
                  <a:glow rad="127000">
                    <a:schemeClr val="bg1"/>
                  </a:glow>
                </a:effectLst>
                <a:latin typeface="Times New Roman" panose="02020603050405020304" pitchFamily="18" charset="0"/>
                <a:ea typeface="微软雅黑" panose="020B0503020204020204" pitchFamily="34" charset="-122"/>
                <a:cs typeface="Times New Roman" panose="02020603050405020304" pitchFamily="18" charset="0"/>
              </a:rPr>
              <a:t>软件扩展与优化</a:t>
            </a:r>
            <a:endParaRPr lang="zh-CN" altLang="en-US" sz="2800" b="1" spc="600" dirty="0">
              <a:solidFill>
                <a:srgbClr val="FF6600"/>
              </a:solidFill>
              <a:effectLst>
                <a:glow rad="127000">
                  <a:schemeClr val="bg1"/>
                </a:glow>
              </a:effectLst>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 name="标题 15">
            <a:extLst>
              <a:ext uri="{FF2B5EF4-FFF2-40B4-BE49-F238E27FC236}">
                <a16:creationId xmlns:a16="http://schemas.microsoft.com/office/drawing/2014/main" id="{F9968A40-AD3C-1FF9-66EA-DB30057D799D}"/>
              </a:ext>
            </a:extLst>
          </p:cNvPr>
          <p:cNvSpPr txBox="1"/>
          <p:nvPr/>
        </p:nvSpPr>
        <p:spPr>
          <a:xfrm>
            <a:off x="3152799" y="4082805"/>
            <a:ext cx="5710555" cy="2120902"/>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lang="en-US" sz="3200" b="1" kern="0" dirty="0">
                <a:solidFill>
                  <a:srgbClr val="476BB3"/>
                </a:solidFill>
                <a:latin typeface="微软雅黑"/>
                <a:ea typeface="微软雅黑"/>
                <a:cs typeface="+mn-ea"/>
              </a:defRPr>
            </a:lvl1pPr>
          </a:lstStyle>
          <a:p>
            <a:pPr algn="ctr">
              <a:lnSpc>
                <a:spcPct val="150000"/>
              </a:lnSpc>
              <a:defRPr/>
            </a:pPr>
            <a:r>
              <a:rPr lang="zh-CN" altLang="en-US" sz="1800" dirty="0">
                <a:solidFill>
                  <a:srgbClr val="FF6600"/>
                </a:solidFill>
                <a:effectLst>
                  <a:glow rad="127000">
                    <a:prstClr val="white"/>
                  </a:glow>
                </a:effectLst>
                <a:latin typeface="微软雅黑" panose="020B0503020204020204" pitchFamily="34" charset="-122"/>
                <a:ea typeface="微软雅黑" panose="020B0503020204020204" pitchFamily="34" charset="-122"/>
              </a:rPr>
              <a:t>何连花</a:t>
            </a:r>
            <a:endParaRPr lang="en-US" altLang="zh-CN" sz="1800" dirty="0">
              <a:solidFill>
                <a:srgbClr val="FF6600"/>
              </a:solidFill>
              <a:effectLst>
                <a:glow rad="127000">
                  <a:prstClr val="white"/>
                </a:glow>
              </a:effectLst>
              <a:latin typeface="微软雅黑" panose="020B0503020204020204" pitchFamily="34" charset="-122"/>
              <a:ea typeface="微软雅黑" panose="020B0503020204020204" pitchFamily="34" charset="-122"/>
            </a:endParaRPr>
          </a:p>
          <a:p>
            <a:pPr marL="0" marR="0" lvl="0" indent="0" algn="ctr" defTabSz="914400" rtl="0" eaLnBrk="1" fontAlgn="auto" latinLnBrk="0" hangingPunct="1">
              <a:lnSpc>
                <a:spcPct val="150000"/>
              </a:lnSpc>
              <a:spcBef>
                <a:spcPct val="0"/>
              </a:spcBef>
              <a:spcAft>
                <a:spcPts val="0"/>
              </a:spcAft>
              <a:buClrTx/>
              <a:buSzTx/>
              <a:buFontTx/>
              <a:buNone/>
              <a:tabLst/>
              <a:defRPr/>
            </a:pPr>
            <a:r>
              <a:rPr lang="zh-CN" altLang="en-US" sz="1800" dirty="0">
                <a:solidFill>
                  <a:srgbClr val="FF6600"/>
                </a:solidFill>
                <a:effectLst>
                  <a:glow rad="127000">
                    <a:prstClr val="white"/>
                  </a:glow>
                </a:effectLst>
                <a:latin typeface="微软雅黑" panose="020B0503020204020204" pitchFamily="34" charset="-122"/>
                <a:ea typeface="微软雅黑" panose="020B0503020204020204" pitchFamily="34" charset="-122"/>
              </a:rPr>
              <a:t>中国科学院计算机网络信息中心</a:t>
            </a:r>
            <a:endParaRPr lang="en-US" altLang="zh-CN" sz="1800" dirty="0">
              <a:solidFill>
                <a:srgbClr val="FF6600"/>
              </a:solidFill>
              <a:effectLst>
                <a:glow rad="127000">
                  <a:prstClr val="white"/>
                </a:glow>
              </a:effectLst>
              <a:latin typeface="微软雅黑" panose="020B0503020204020204" pitchFamily="34" charset="-122"/>
              <a:ea typeface="微软雅黑" panose="020B0503020204020204" pitchFamily="34" charset="-122"/>
            </a:endParaRPr>
          </a:p>
          <a:p>
            <a:pPr marL="0" marR="0" lvl="0" indent="0" algn="ctr" defTabSz="914400" rtl="0" eaLnBrk="1" fontAlgn="auto" latinLnBrk="0" hangingPunct="1">
              <a:lnSpc>
                <a:spcPct val="150000"/>
              </a:lnSpc>
              <a:spcBef>
                <a:spcPct val="0"/>
              </a:spcBef>
              <a:spcAft>
                <a:spcPts val="0"/>
              </a:spcAft>
              <a:buClrTx/>
              <a:buSzTx/>
              <a:buFontTx/>
              <a:buNone/>
              <a:tabLst/>
              <a:defRPr/>
            </a:pPr>
            <a:r>
              <a:rPr lang="zh-CN" altLang="en-US" sz="1800" dirty="0">
                <a:solidFill>
                  <a:srgbClr val="FF6600"/>
                </a:solidFill>
                <a:effectLst>
                  <a:glow rad="127000">
                    <a:prstClr val="white"/>
                  </a:glow>
                </a:effectLst>
                <a:latin typeface="微软雅黑" panose="020B0503020204020204" pitchFamily="34" charset="-122"/>
                <a:ea typeface="微软雅黑" panose="020B0503020204020204" pitchFamily="34" charset="-122"/>
              </a:rPr>
              <a:t>合作者：</a:t>
            </a:r>
            <a:r>
              <a:rPr lang="en-US" altLang="zh-CN" sz="1800" dirty="0">
                <a:solidFill>
                  <a:srgbClr val="FF6600"/>
                </a:solidFill>
                <a:effectLst>
                  <a:glow rad="127000">
                    <a:prstClr val="white"/>
                  </a:glow>
                </a:effectLst>
                <a:latin typeface="微软雅黑" panose="020B0503020204020204" pitchFamily="34" charset="-122"/>
                <a:ea typeface="微软雅黑" panose="020B0503020204020204" pitchFamily="34" charset="-122"/>
              </a:rPr>
              <a:t>Gustavo Ramirez-Hidalgo</a:t>
            </a:r>
            <a:r>
              <a:rPr lang="zh-CN" altLang="en-US" sz="1800" dirty="0">
                <a:solidFill>
                  <a:srgbClr val="FF6600"/>
                </a:solidFill>
                <a:effectLst>
                  <a:glow rad="127000">
                    <a:prstClr val="white"/>
                  </a:glow>
                </a:effectLst>
                <a:latin typeface="微软雅黑" panose="020B0503020204020204" pitchFamily="34" charset="-122"/>
                <a:ea typeface="微软雅黑" panose="020B0503020204020204" pitchFamily="34" charset="-122"/>
              </a:rPr>
              <a:t>、</a:t>
            </a:r>
            <a:r>
              <a:rPr lang="en-US" altLang="zh-CN" sz="1800" dirty="0">
                <a:solidFill>
                  <a:srgbClr val="FF6600"/>
                </a:solidFill>
                <a:effectLst>
                  <a:glow rad="127000">
                    <a:prstClr val="white"/>
                  </a:glow>
                </a:effectLst>
                <a:latin typeface="微软雅黑" panose="020B0503020204020204" pitchFamily="34" charset="-122"/>
                <a:ea typeface="微软雅黑" panose="020B0503020204020204" pitchFamily="34" charset="-122"/>
              </a:rPr>
              <a:t> </a:t>
            </a:r>
            <a:r>
              <a:rPr lang="zh-CN" altLang="en-US" sz="1800" dirty="0">
                <a:solidFill>
                  <a:srgbClr val="FF6600"/>
                </a:solidFill>
                <a:effectLst>
                  <a:glow rad="127000">
                    <a:prstClr val="white"/>
                  </a:glow>
                </a:effectLst>
                <a:latin typeface="微软雅黑" panose="020B0503020204020204" pitchFamily="34" charset="-122"/>
                <a:ea typeface="微软雅黑" panose="020B0503020204020204" pitchFamily="34" charset="-122"/>
              </a:rPr>
              <a:t>张克龙</a:t>
            </a:r>
            <a:endParaRPr lang="en-US" altLang="zh-CN" sz="1800" dirty="0">
              <a:solidFill>
                <a:srgbClr val="FF6600"/>
              </a:solidFill>
              <a:effectLst>
                <a:glow rad="127000">
                  <a:prstClr val="white"/>
                </a:glow>
              </a:effectLst>
              <a:latin typeface="微软雅黑" panose="020B0503020204020204" pitchFamily="34" charset="-122"/>
              <a:ea typeface="微软雅黑" panose="020B0503020204020204" pitchFamily="34" charset="-122"/>
            </a:endParaRPr>
          </a:p>
          <a:p>
            <a:pPr marL="0" marR="0" lvl="0" indent="0" algn="ctr" defTabSz="914400" rtl="0" eaLnBrk="1" fontAlgn="auto" latinLnBrk="0" hangingPunct="1">
              <a:lnSpc>
                <a:spcPct val="150000"/>
              </a:lnSpc>
              <a:spcBef>
                <a:spcPct val="0"/>
              </a:spcBef>
              <a:spcAft>
                <a:spcPts val="0"/>
              </a:spcAft>
              <a:buClrTx/>
              <a:buSzTx/>
              <a:buFontTx/>
              <a:buNone/>
              <a:tabLst/>
              <a:defRPr/>
            </a:pPr>
            <a:r>
              <a:rPr lang="zh-CN" altLang="en-US" sz="1800" dirty="0">
                <a:solidFill>
                  <a:srgbClr val="FF6600"/>
                </a:solidFill>
                <a:effectLst>
                  <a:glow rad="127000">
                    <a:prstClr val="white"/>
                  </a:glow>
                </a:effectLst>
                <a:latin typeface="微软雅黑" panose="020B0503020204020204" pitchFamily="34" charset="-122"/>
                <a:ea typeface="微软雅黑" panose="020B0503020204020204" pitchFamily="34" charset="-122"/>
              </a:rPr>
              <a:t>第七届解法器快速算法及应用研讨会</a:t>
            </a:r>
            <a:r>
              <a:rPr lang="en-US" altLang="zh-CN" sz="1800" dirty="0">
                <a:solidFill>
                  <a:srgbClr val="FF6600"/>
                </a:solidFill>
                <a:effectLst>
                  <a:glow rad="127000">
                    <a:prstClr val="white"/>
                  </a:glow>
                </a:effectLst>
                <a:latin typeface="微软雅黑" panose="020B0503020204020204" pitchFamily="34" charset="-122"/>
                <a:ea typeface="微软雅黑" panose="020B0503020204020204" pitchFamily="34" charset="-122"/>
              </a:rPr>
              <a:t> </a:t>
            </a:r>
          </a:p>
          <a:p>
            <a:pPr marL="0" marR="0" lvl="0" indent="0" algn="ctr" defTabSz="914400" rtl="0" eaLnBrk="1" fontAlgn="auto" latinLnBrk="0" hangingPunct="1">
              <a:lnSpc>
                <a:spcPct val="150000"/>
              </a:lnSpc>
              <a:spcBef>
                <a:spcPct val="0"/>
              </a:spcBef>
              <a:spcAft>
                <a:spcPts val="0"/>
              </a:spcAft>
              <a:buClrTx/>
              <a:buSzTx/>
              <a:buFontTx/>
              <a:buNone/>
              <a:tabLst/>
              <a:defRPr/>
            </a:pPr>
            <a:r>
              <a:rPr kumimoji="0" lang="en-US" altLang="zh-CN" sz="1800" b="1" i="0" u="none" strike="noStrike" kern="0" cap="none" spc="0" normalizeH="0" baseline="0" noProof="0" dirty="0">
                <a:ln>
                  <a:noFill/>
                </a:ln>
                <a:solidFill>
                  <a:srgbClr val="FF6600"/>
                </a:solidFill>
                <a:effectLst>
                  <a:glow rad="127000">
                    <a:prstClr val="white"/>
                  </a:glow>
                </a:effectLst>
                <a:uLnTx/>
                <a:uFillTx/>
                <a:latin typeface="微软雅黑" panose="020B0503020204020204" pitchFamily="34" charset="-122"/>
                <a:ea typeface="微软雅黑" panose="020B0503020204020204" pitchFamily="34" charset="-122"/>
              </a:rPr>
              <a:t>2024</a:t>
            </a:r>
            <a:r>
              <a:rPr kumimoji="0" lang="zh-CN" altLang="en-US" sz="1800" b="1" i="0" u="none" strike="noStrike" kern="0" cap="none" spc="0" normalizeH="0" baseline="0" noProof="0" dirty="0">
                <a:ln>
                  <a:noFill/>
                </a:ln>
                <a:solidFill>
                  <a:srgbClr val="FF6600"/>
                </a:solidFill>
                <a:effectLst>
                  <a:glow rad="127000">
                    <a:prstClr val="white"/>
                  </a:glow>
                </a:effectLst>
                <a:uLnTx/>
                <a:uFillTx/>
                <a:latin typeface="微软雅黑" panose="020B0503020204020204" pitchFamily="34" charset="-122"/>
                <a:ea typeface="微软雅黑" panose="020B0503020204020204" pitchFamily="34" charset="-122"/>
              </a:rPr>
              <a:t>年</a:t>
            </a:r>
            <a:r>
              <a:rPr kumimoji="0" lang="en-US" altLang="zh-CN" sz="1800" b="1" i="0" u="none" strike="noStrike" kern="0" cap="none" spc="0" normalizeH="0" baseline="0" noProof="0" dirty="0">
                <a:ln>
                  <a:noFill/>
                </a:ln>
                <a:solidFill>
                  <a:srgbClr val="FF6600"/>
                </a:solidFill>
                <a:effectLst>
                  <a:glow rad="127000">
                    <a:prstClr val="white"/>
                  </a:glow>
                </a:effectLst>
                <a:uLnTx/>
                <a:uFillTx/>
                <a:latin typeface="微软雅黑" panose="020B0503020204020204" pitchFamily="34" charset="-122"/>
                <a:ea typeface="微软雅黑" panose="020B0503020204020204" pitchFamily="34" charset="-122"/>
              </a:rPr>
              <a:t>7</a:t>
            </a:r>
            <a:r>
              <a:rPr kumimoji="0" lang="zh-CN" altLang="en-US" sz="1800" b="1" i="0" u="none" strike="noStrike" kern="0" cap="none" spc="0" normalizeH="0" baseline="0" noProof="0" dirty="0">
                <a:ln>
                  <a:noFill/>
                </a:ln>
                <a:solidFill>
                  <a:srgbClr val="FF6600"/>
                </a:solidFill>
                <a:effectLst>
                  <a:glow rad="127000">
                    <a:prstClr val="white"/>
                  </a:glow>
                </a:effectLst>
                <a:uLnTx/>
                <a:uFillTx/>
                <a:latin typeface="微软雅黑" panose="020B0503020204020204" pitchFamily="34" charset="-122"/>
                <a:ea typeface="微软雅黑" panose="020B0503020204020204" pitchFamily="34" charset="-122"/>
              </a:rPr>
              <a:t>月</a:t>
            </a:r>
            <a:r>
              <a:rPr kumimoji="0" lang="en-US" altLang="zh-CN" sz="1800" b="1" i="0" u="none" strike="noStrike" kern="0" cap="none" spc="0" normalizeH="0" baseline="0" noProof="0" dirty="0">
                <a:ln>
                  <a:noFill/>
                </a:ln>
                <a:solidFill>
                  <a:srgbClr val="FF6600"/>
                </a:solidFill>
                <a:effectLst>
                  <a:glow rad="127000">
                    <a:prstClr val="white"/>
                  </a:glow>
                </a:effectLst>
                <a:uLnTx/>
                <a:uFillTx/>
                <a:latin typeface="微软雅黑" panose="020B0503020204020204" pitchFamily="34" charset="-122"/>
                <a:ea typeface="微软雅黑" panose="020B0503020204020204" pitchFamily="34" charset="-122"/>
              </a:rPr>
              <a:t>24</a:t>
            </a:r>
            <a:r>
              <a:rPr kumimoji="0" lang="zh-CN" altLang="en-US" sz="1800" b="1" i="0" u="none" strike="noStrike" kern="0" cap="none" spc="0" normalizeH="0" baseline="0" noProof="0" dirty="0">
                <a:ln>
                  <a:noFill/>
                </a:ln>
                <a:solidFill>
                  <a:srgbClr val="FF6600"/>
                </a:solidFill>
                <a:effectLst>
                  <a:glow rad="127000">
                    <a:prstClr val="white"/>
                  </a:glow>
                </a:effectLst>
                <a:uLnTx/>
                <a:uFillTx/>
                <a:latin typeface="微软雅黑" panose="020B0503020204020204" pitchFamily="34" charset="-122"/>
                <a:ea typeface="微软雅黑" panose="020B0503020204020204" pitchFamily="34" charset="-122"/>
              </a:rPr>
              <a:t>日</a:t>
            </a:r>
            <a:r>
              <a:rPr lang="zh-CN" altLang="en-US" sz="1800" dirty="0">
                <a:solidFill>
                  <a:srgbClr val="FF6600"/>
                </a:solidFill>
                <a:effectLst>
                  <a:glow rad="127000">
                    <a:prstClr val="white"/>
                  </a:glow>
                </a:effectLst>
                <a:latin typeface="微软雅黑" panose="020B0503020204020204" pitchFamily="34" charset="-122"/>
                <a:ea typeface="微软雅黑" panose="020B0503020204020204" pitchFamily="34" charset="-122"/>
              </a:rPr>
              <a:t>，四川</a:t>
            </a:r>
            <a:r>
              <a:rPr lang="en-US" altLang="zh-CN" sz="1800" dirty="0">
                <a:solidFill>
                  <a:srgbClr val="FF6600"/>
                </a:solidFill>
                <a:effectLst>
                  <a:glow rad="127000">
                    <a:prstClr val="white"/>
                  </a:glow>
                </a:effectLst>
                <a:latin typeface="微软雅黑" panose="020B0503020204020204" pitchFamily="34" charset="-122"/>
                <a:ea typeface="微软雅黑" panose="020B0503020204020204" pitchFamily="34" charset="-122"/>
              </a:rPr>
              <a:t>·</a:t>
            </a:r>
            <a:r>
              <a:rPr lang="zh-CN" altLang="en-US" sz="1800" dirty="0">
                <a:solidFill>
                  <a:srgbClr val="FF6600"/>
                </a:solidFill>
                <a:effectLst>
                  <a:glow rad="127000">
                    <a:prstClr val="white"/>
                  </a:glow>
                </a:effectLst>
                <a:latin typeface="微软雅黑" panose="020B0503020204020204" pitchFamily="34" charset="-122"/>
                <a:ea typeface="微软雅黑" panose="020B0503020204020204" pitchFamily="34" charset="-122"/>
              </a:rPr>
              <a:t>成都</a:t>
            </a:r>
            <a:endParaRPr kumimoji="0" lang="zh-CN" altLang="en-US" sz="1800" b="1" i="0" u="none" strike="noStrike" kern="0" cap="none" spc="0" normalizeH="0" baseline="0" noProof="0" dirty="0">
              <a:ln>
                <a:noFill/>
              </a:ln>
              <a:solidFill>
                <a:srgbClr val="FF6600"/>
              </a:solidFill>
              <a:effectLst>
                <a:glow rad="127000">
                  <a:prstClr val="white"/>
                </a:glow>
              </a:effectLst>
              <a:uLnTx/>
              <a:uFillTx/>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a:xfrm>
            <a:off x="369454" y="490642"/>
            <a:ext cx="2919389" cy="535531"/>
          </a:xfrm>
        </p:spPr>
        <p:txBody>
          <a:bodyPr/>
          <a:lstStyle/>
          <a:p>
            <a:r>
              <a:rPr lang="en-US" altLang="zh-CN" dirty="0">
                <a:latin typeface="微软雅黑" panose="020B0503020204020204" pitchFamily="34" charset="-122"/>
                <a:ea typeface="微软雅黑" panose="020B0503020204020204" pitchFamily="34" charset="-122"/>
              </a:rPr>
              <a:t>GMRES</a:t>
            </a:r>
            <a:r>
              <a:rPr lang="zh-CN" altLang="en-US" dirty="0">
                <a:latin typeface="微软雅黑" panose="020B0503020204020204" pitchFamily="34" charset="-122"/>
                <a:ea typeface="微软雅黑" panose="020B0503020204020204" pitchFamily="34" charset="-122"/>
              </a:rPr>
              <a:t>光滑子</a:t>
            </a:r>
          </a:p>
        </p:txBody>
      </p:sp>
      <p:pic>
        <p:nvPicPr>
          <p:cNvPr id="11" name="图片 10">
            <a:extLst>
              <a:ext uri="{FF2B5EF4-FFF2-40B4-BE49-F238E27FC236}">
                <a16:creationId xmlns:a16="http://schemas.microsoft.com/office/drawing/2014/main" id="{CB66F49B-DD98-8E8B-E885-3361C5FFED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9349" y="1425403"/>
            <a:ext cx="4716667" cy="4498211"/>
          </a:xfrm>
          <a:prstGeom prst="rect">
            <a:avLst/>
          </a:prstGeom>
        </p:spPr>
      </p:pic>
      <p:sp>
        <p:nvSpPr>
          <p:cNvPr id="3" name="文本框 2">
            <a:extLst>
              <a:ext uri="{FF2B5EF4-FFF2-40B4-BE49-F238E27FC236}">
                <a16:creationId xmlns:a16="http://schemas.microsoft.com/office/drawing/2014/main" id="{08C0368D-4944-D0BB-99B1-F91D1293EA63}"/>
              </a:ext>
            </a:extLst>
          </p:cNvPr>
          <p:cNvSpPr txBox="1"/>
          <p:nvPr/>
        </p:nvSpPr>
        <p:spPr>
          <a:xfrm>
            <a:off x="6036138" y="1634655"/>
            <a:ext cx="5166176" cy="2034018"/>
          </a:xfrm>
          <a:prstGeom prst="rect">
            <a:avLst/>
          </a:prstGeom>
          <a:noFill/>
        </p:spPr>
        <p:txBody>
          <a:bodyPr wrap="square" rtlCol="0">
            <a:spAutoFit/>
          </a:bodyPr>
          <a:lstStyle/>
          <a:p>
            <a:pPr>
              <a:lnSpc>
                <a:spcPct val="150000"/>
              </a:lnSpc>
            </a:pPr>
            <a:r>
              <a:rPr lang="zh-CN" altLang="en-US" b="1" dirty="0">
                <a:latin typeface="微软雅黑" panose="020B0503020204020204" pitchFamily="34" charset="-122"/>
                <a:ea typeface="微软雅黑" panose="020B0503020204020204" pitchFamily="34" charset="-122"/>
              </a:rPr>
              <a:t>缺点（相比于</a:t>
            </a:r>
            <a:r>
              <a:rPr lang="en-US" altLang="zh-CN" b="1" dirty="0">
                <a:latin typeface="微软雅黑" panose="020B0503020204020204" pitchFamily="34" charset="-122"/>
                <a:ea typeface="微软雅黑" panose="020B0503020204020204" pitchFamily="34" charset="-122"/>
              </a:rPr>
              <a:t>SAP</a:t>
            </a:r>
            <a:r>
              <a:rPr lang="zh-CN" altLang="en-US"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l"/>
            </a:pPr>
            <a:r>
              <a:rPr lang="zh-CN" altLang="en-US" dirty="0">
                <a:latin typeface="微软雅黑" panose="020B0503020204020204" pitchFamily="34" charset="-122"/>
                <a:ea typeface="微软雅黑" panose="020B0503020204020204" pitchFamily="34" charset="-122"/>
              </a:rPr>
              <a:t>需要计算全局点积（第</a:t>
            </a:r>
            <a:r>
              <a:rPr lang="en-US" altLang="zh-CN" dirty="0">
                <a:latin typeface="微软雅黑" panose="020B0503020204020204" pitchFamily="34" charset="-122"/>
                <a:ea typeface="微软雅黑" panose="020B0503020204020204" pitchFamily="34" charset="-122"/>
              </a:rPr>
              <a:t>2</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7</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8</a:t>
            </a:r>
            <a:r>
              <a:rPr lang="zh-CN" altLang="en-US" dirty="0">
                <a:latin typeface="微软雅黑" panose="020B0503020204020204" pitchFamily="34" charset="-122"/>
                <a:ea typeface="微软雅黑" panose="020B0503020204020204" pitchFamily="34" charset="-122"/>
              </a:rPr>
              <a:t>行）</a:t>
            </a:r>
            <a:endParaRPr lang="en-US" altLang="zh-CN" dirty="0">
              <a:latin typeface="微软雅黑" panose="020B0503020204020204" pitchFamily="34" charset="-122"/>
              <a:ea typeface="微软雅黑" panose="020B0503020204020204" pitchFamily="34" charset="-122"/>
            </a:endParaRPr>
          </a:p>
          <a:p>
            <a:pPr marL="742950" lvl="1" indent="-285750">
              <a:lnSpc>
                <a:spcPct val="150000"/>
              </a:lnSpc>
              <a:buFont typeface="Wingdings" panose="05000000000000000000" pitchFamily="2" charset="2"/>
              <a:buChar char="l"/>
            </a:pPr>
            <a:r>
              <a:rPr lang="zh-CN" altLang="en-US" sz="1600" dirty="0">
                <a:latin typeface="微软雅黑" panose="020B0503020204020204" pitchFamily="34" charset="-122"/>
                <a:ea typeface="微软雅黑" panose="020B0503020204020204" pitchFamily="34" charset="-122"/>
              </a:rPr>
              <a:t>影响强可扩展性</a:t>
            </a:r>
            <a:endParaRPr lang="en-US" altLang="zh-CN" sz="1600"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l"/>
            </a:pPr>
            <a:r>
              <a:rPr lang="en-US" altLang="zh-CN" dirty="0">
                <a:latin typeface="微软雅黑" panose="020B0503020204020204" pitchFamily="34" charset="-122"/>
                <a:ea typeface="微软雅黑" panose="020B0503020204020204" pitchFamily="34" charset="-122"/>
              </a:rPr>
              <a:t>Dirac</a:t>
            </a:r>
            <a:r>
              <a:rPr lang="zh-CN" altLang="en-US" dirty="0">
                <a:latin typeface="微软雅黑" panose="020B0503020204020204" pitchFamily="34" charset="-122"/>
                <a:ea typeface="微软雅黑" panose="020B0503020204020204" pitchFamily="34" charset="-122"/>
              </a:rPr>
              <a:t>算符</a:t>
            </a:r>
            <a:r>
              <a:rPr lang="en-US" altLang="zh-CN" dirty="0">
                <a:latin typeface="微软雅黑" panose="020B0503020204020204" pitchFamily="34" charset="-122"/>
                <a:ea typeface="微软雅黑" panose="020B0503020204020204" pitchFamily="34" charset="-122"/>
              </a:rPr>
              <a:t>D</a:t>
            </a:r>
            <a:r>
              <a:rPr lang="zh-CN" altLang="en-US" dirty="0">
                <a:latin typeface="微软雅黑" panose="020B0503020204020204" pitchFamily="34" charset="-122"/>
                <a:ea typeface="微软雅黑" panose="020B0503020204020204" pitchFamily="34" charset="-122"/>
              </a:rPr>
              <a:t>频繁全局应用（第</a:t>
            </a:r>
            <a:r>
              <a:rPr lang="en-US" altLang="zh-CN" dirty="0">
                <a:latin typeface="微软雅黑" panose="020B0503020204020204" pitchFamily="34" charset="-122"/>
                <a:ea typeface="微软雅黑" panose="020B0503020204020204" pitchFamily="34" charset="-122"/>
              </a:rPr>
              <a:t>5</a:t>
            </a:r>
            <a:r>
              <a:rPr lang="zh-CN" altLang="en-US" dirty="0">
                <a:latin typeface="微软雅黑" panose="020B0503020204020204" pitchFamily="34" charset="-122"/>
                <a:ea typeface="微软雅黑" panose="020B0503020204020204" pitchFamily="34" charset="-122"/>
              </a:rPr>
              <a:t>行）</a:t>
            </a:r>
            <a:endParaRPr lang="en-US" altLang="zh-CN" dirty="0">
              <a:latin typeface="微软雅黑" panose="020B0503020204020204" pitchFamily="34" charset="-122"/>
              <a:ea typeface="微软雅黑" panose="020B0503020204020204" pitchFamily="34" charset="-122"/>
            </a:endParaRPr>
          </a:p>
          <a:p>
            <a:pPr marL="742950" lvl="1" indent="-285750">
              <a:lnSpc>
                <a:spcPct val="150000"/>
              </a:lnSpc>
              <a:buFont typeface="Wingdings" panose="05000000000000000000" pitchFamily="2" charset="2"/>
              <a:buChar char="l"/>
            </a:pPr>
            <a:r>
              <a:rPr lang="zh-CN" altLang="en-US" sz="1600" dirty="0">
                <a:latin typeface="微软雅黑" panose="020B0503020204020204" pitchFamily="34" charset="-122"/>
                <a:ea typeface="微软雅黑" panose="020B0503020204020204" pitchFamily="34" charset="-122"/>
              </a:rPr>
              <a:t>当每个</a:t>
            </a:r>
            <a:r>
              <a:rPr lang="en-US" altLang="zh-CN" sz="1600" dirty="0">
                <a:latin typeface="微软雅黑" panose="020B0503020204020204" pitchFamily="34" charset="-122"/>
                <a:ea typeface="微软雅黑" panose="020B0503020204020204" pitchFamily="34" charset="-122"/>
              </a:rPr>
              <a:t>MPI</a:t>
            </a:r>
            <a:r>
              <a:rPr lang="zh-CN" altLang="en-US" sz="1600" dirty="0">
                <a:latin typeface="微软雅黑" panose="020B0503020204020204" pitchFamily="34" charset="-122"/>
                <a:ea typeface="微软雅黑" panose="020B0503020204020204" pitchFamily="34" charset="-122"/>
              </a:rPr>
              <a:t>进程上格子大的时候，缓存不友好</a:t>
            </a:r>
          </a:p>
        </p:txBody>
      </p:sp>
      <p:sp>
        <p:nvSpPr>
          <p:cNvPr id="5" name="文本框 4">
            <a:extLst>
              <a:ext uri="{FF2B5EF4-FFF2-40B4-BE49-F238E27FC236}">
                <a16:creationId xmlns:a16="http://schemas.microsoft.com/office/drawing/2014/main" id="{932231B4-4A67-5A9B-73F5-F97C933C0C54}"/>
              </a:ext>
            </a:extLst>
          </p:cNvPr>
          <p:cNvSpPr txBox="1"/>
          <p:nvPr/>
        </p:nvSpPr>
        <p:spPr>
          <a:xfrm>
            <a:off x="6077220" y="3883760"/>
            <a:ext cx="5475289" cy="1618392"/>
          </a:xfrm>
          <a:prstGeom prst="rect">
            <a:avLst/>
          </a:prstGeom>
          <a:noFill/>
        </p:spPr>
        <p:txBody>
          <a:bodyPr wrap="square" rtlCol="0">
            <a:spAutoFit/>
          </a:bodyPr>
          <a:lstStyle/>
          <a:p>
            <a:pPr>
              <a:lnSpc>
                <a:spcPct val="150000"/>
              </a:lnSpc>
            </a:pPr>
            <a:r>
              <a:rPr lang="zh-CN" altLang="en-US" b="1" dirty="0">
                <a:latin typeface="微软雅黑" panose="020B0503020204020204" pitchFamily="34" charset="-122"/>
                <a:ea typeface="微软雅黑" panose="020B0503020204020204" pitchFamily="34" charset="-122"/>
              </a:rPr>
              <a:t>优点</a:t>
            </a:r>
            <a:endParaRPr lang="en-US" altLang="zh-CN" b="1"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l"/>
            </a:pPr>
            <a:r>
              <a:rPr lang="en-US" altLang="zh-CN" dirty="0">
                <a:latin typeface="微软雅黑" panose="020B0503020204020204" pitchFamily="34" charset="-122"/>
                <a:ea typeface="微软雅黑" panose="020B0503020204020204" pitchFamily="34" charset="-122"/>
              </a:rPr>
              <a:t>GMRES</a:t>
            </a:r>
            <a:r>
              <a:rPr lang="zh-CN" altLang="en-US" dirty="0">
                <a:latin typeface="微软雅黑" panose="020B0503020204020204" pitchFamily="34" charset="-122"/>
                <a:ea typeface="微软雅黑" panose="020B0503020204020204" pitchFamily="34" charset="-122"/>
              </a:rPr>
              <a:t>在整个网格中提供了更快的更新数据传输</a:t>
            </a:r>
            <a:endParaRPr lang="en-US" altLang="zh-CN" dirty="0">
              <a:latin typeface="微软雅黑" panose="020B0503020204020204" pitchFamily="34" charset="-122"/>
              <a:ea typeface="微软雅黑" panose="020B0503020204020204" pitchFamily="34" charset="-122"/>
            </a:endParaRPr>
          </a:p>
          <a:p>
            <a:pPr marL="742950" lvl="1" indent="-285750">
              <a:lnSpc>
                <a:spcPct val="150000"/>
              </a:lnSpc>
              <a:buFont typeface="Wingdings" panose="05000000000000000000" pitchFamily="2" charset="2"/>
              <a:buChar char="l"/>
            </a:pP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在体系条件数不太差且多网格解法器更依赖于光滑子的全局收敛性时非常方便</a:t>
            </a:r>
            <a:endParaRPr lang="en-US" altLang="zh-CN" sz="1600"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353249446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a:xfrm>
            <a:off x="369454" y="490642"/>
            <a:ext cx="2292615" cy="535531"/>
          </a:xfrm>
        </p:spPr>
        <p:txBody>
          <a:bodyPr/>
          <a:lstStyle/>
          <a:p>
            <a:r>
              <a:rPr lang="en-US" altLang="zh-CN" dirty="0">
                <a:latin typeface="微软雅黑" panose="020B0503020204020204" pitchFamily="34" charset="-122"/>
                <a:ea typeface="微软雅黑" panose="020B0503020204020204" pitchFamily="34" charset="-122"/>
              </a:rPr>
              <a:t>GCR</a:t>
            </a:r>
            <a:r>
              <a:rPr lang="zh-CN" altLang="en-US" dirty="0">
                <a:latin typeface="微软雅黑" panose="020B0503020204020204" pitchFamily="34" charset="-122"/>
                <a:ea typeface="微软雅黑" panose="020B0503020204020204" pitchFamily="34" charset="-122"/>
              </a:rPr>
              <a:t>光滑子</a:t>
            </a:r>
          </a:p>
        </p:txBody>
      </p:sp>
      <p:pic>
        <p:nvPicPr>
          <p:cNvPr id="13" name="图片 12">
            <a:extLst>
              <a:ext uri="{FF2B5EF4-FFF2-40B4-BE49-F238E27FC236}">
                <a16:creationId xmlns:a16="http://schemas.microsoft.com/office/drawing/2014/main" id="{BBEE7C77-758C-74B4-4267-355155AF60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6297" y="1366244"/>
            <a:ext cx="4259331" cy="4682618"/>
          </a:xfrm>
          <a:prstGeom prst="rect">
            <a:avLst/>
          </a:prstGeom>
        </p:spPr>
      </p:pic>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08C0368D-4944-D0BB-99B1-F91D1293EA63}"/>
                  </a:ext>
                </a:extLst>
              </p:cNvPr>
              <p:cNvSpPr txBox="1"/>
              <p:nvPr/>
            </p:nvSpPr>
            <p:spPr>
              <a:xfrm>
                <a:off x="6096000" y="2232714"/>
                <a:ext cx="4946752" cy="1946943"/>
              </a:xfrm>
              <a:prstGeom prst="rect">
                <a:avLst/>
              </a:prstGeom>
              <a:noFill/>
            </p:spPr>
            <p:txBody>
              <a:bodyPr wrap="square" rtlCol="0">
                <a:spAutoFit/>
              </a:bodyPr>
              <a:lstStyle/>
              <a:p>
                <a:pPr marL="285750" indent="-285750">
                  <a:lnSpc>
                    <a:spcPct val="150000"/>
                  </a:lnSpc>
                  <a:buFont typeface="Wingdings" panose="05000000000000000000" pitchFamily="2" charset="2"/>
                  <a:buChar char="l"/>
                </a:pP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和</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GMRES</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数学上等价</a:t>
                </a:r>
                <a:endParaRPr lang="en-US" altLang="zh-CN" dirty="0">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lnSpc>
                    <a:spcPct val="150000"/>
                  </a:lnSpc>
                  <a:buFont typeface="Wingdings" panose="05000000000000000000" pitchFamily="2" charset="2"/>
                  <a:buChar char="l"/>
                </a:pP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需要存储</a:t>
                </a:r>
                <a14:m>
                  <m:oMath xmlns:m="http://schemas.openxmlformats.org/officeDocument/2006/math">
                    <m:sSub>
                      <m:sSubPr>
                        <m:ctrlPr>
                          <a:rPr lang="en-US" altLang="zh-CN" sz="1600" i="1" smtClean="0">
                            <a:latin typeface="Cambria Math" panose="02040503050406030204" pitchFamily="18" charset="0"/>
                          </a:rPr>
                        </m:ctrlPr>
                      </m:sSubPr>
                      <m:e>
                        <m:r>
                          <a:rPr lang="en-US" altLang="zh-CN" sz="1600" b="0" i="1" smtClean="0">
                            <a:latin typeface="Cambria Math" panose="02040503050406030204" pitchFamily="18" charset="0"/>
                          </a:rPr>
                          <m:t>𝐷𝑝</m:t>
                        </m:r>
                      </m:e>
                      <m:sub>
                        <m:r>
                          <a:rPr lang="en-US" altLang="zh-CN" sz="1600" b="0" i="1" smtClean="0">
                            <a:latin typeface="Cambria Math" panose="02040503050406030204" pitchFamily="18" charset="0"/>
                          </a:rPr>
                          <m:t>𝑘</m:t>
                        </m:r>
                      </m:sub>
                    </m:sSub>
                    <m:r>
                      <a:rPr lang="zh-CN" altLang="en-US" sz="1600" i="1">
                        <a:latin typeface="Cambria Math" panose="02040503050406030204" pitchFamily="18" charset="0"/>
                      </a:rPr>
                      <m:t>，</m:t>
                    </m:r>
                  </m:oMath>
                </a14:m>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GCR</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需要的向量数是</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GMRES</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的两倍</a:t>
                </a:r>
                <a:endParaRPr lang="en-US" altLang="zh-CN" sz="1600" dirty="0">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lnSpc>
                    <a:spcPct val="150000"/>
                  </a:lnSpc>
                  <a:buFont typeface="Wingdings" panose="05000000000000000000" pitchFamily="2" charset="2"/>
                  <a:buChar char="l"/>
                </a:pP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GCR </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每次迭代需要更多的浮点运算</a:t>
                </a:r>
                <a:endParaRPr lang="en-US" altLang="zh-CN" sz="1600" dirty="0">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lnSpc>
                    <a:spcPct val="150000"/>
                  </a:lnSpc>
                  <a:buFont typeface="Wingdings" panose="05000000000000000000" pitchFamily="2" charset="2"/>
                  <a:buChar char="l"/>
                </a:pPr>
                <a:endParaRPr lang="zh-CN" altLang="en-US" sz="1600" dirty="0"/>
              </a:p>
            </p:txBody>
          </p:sp>
        </mc:Choice>
        <mc:Fallback xmlns="">
          <p:sp>
            <p:nvSpPr>
              <p:cNvPr id="3" name="文本框 2">
                <a:extLst>
                  <a:ext uri="{FF2B5EF4-FFF2-40B4-BE49-F238E27FC236}">
                    <a16:creationId xmlns:a16="http://schemas.microsoft.com/office/drawing/2014/main" id="{08C0368D-4944-D0BB-99B1-F91D1293EA63}"/>
                  </a:ext>
                </a:extLst>
              </p:cNvPr>
              <p:cNvSpPr txBox="1">
                <a:spLocks noRot="1" noChangeAspect="1" noMove="1" noResize="1" noEditPoints="1" noAdjustHandles="1" noChangeArrowheads="1" noChangeShapeType="1" noTextEdit="1"/>
              </p:cNvSpPr>
              <p:nvPr/>
            </p:nvSpPr>
            <p:spPr>
              <a:xfrm>
                <a:off x="6096000" y="2232714"/>
                <a:ext cx="4946752" cy="1946943"/>
              </a:xfrm>
              <a:prstGeom prst="rect">
                <a:avLst/>
              </a:prstGeom>
              <a:blipFill>
                <a:blip r:embed="rId4"/>
                <a:stretch>
                  <a:fillRect l="-74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92695847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a:xfrm>
            <a:off x="369454" y="490642"/>
            <a:ext cx="3722494" cy="535531"/>
          </a:xfrm>
        </p:spPr>
        <p:txBody>
          <a:bodyPr/>
          <a:lstStyle/>
          <a:p>
            <a:r>
              <a:rPr lang="en-US" altLang="zh-CN" dirty="0">
                <a:latin typeface="微软雅黑" panose="020B0503020204020204" pitchFamily="34" charset="-122"/>
                <a:ea typeface="微软雅黑" panose="020B0503020204020204" pitchFamily="34" charset="-122"/>
              </a:rPr>
              <a:t>Richardson</a:t>
            </a:r>
            <a:r>
              <a:rPr lang="zh-CN" altLang="en-US" dirty="0">
                <a:latin typeface="微软雅黑" panose="020B0503020204020204" pitchFamily="34" charset="-122"/>
                <a:ea typeface="微软雅黑" panose="020B0503020204020204" pitchFamily="34" charset="-122"/>
              </a:rPr>
              <a:t>光滑子</a:t>
            </a:r>
          </a:p>
        </p:txBody>
      </p:sp>
      <p:pic>
        <p:nvPicPr>
          <p:cNvPr id="15" name="图片 14">
            <a:extLst>
              <a:ext uri="{FF2B5EF4-FFF2-40B4-BE49-F238E27FC236}">
                <a16:creationId xmlns:a16="http://schemas.microsoft.com/office/drawing/2014/main" id="{4B3FF451-0AE4-91FF-DDA9-AC83B961B0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3037" y="1768429"/>
            <a:ext cx="4843036" cy="2365676"/>
          </a:xfrm>
          <a:prstGeom prst="rect">
            <a:avLst/>
          </a:prstGeom>
        </p:spPr>
      </p:pic>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08C0368D-4944-D0BB-99B1-F91D1293EA63}"/>
                  </a:ext>
                </a:extLst>
              </p:cNvPr>
              <p:cNvSpPr txBox="1"/>
              <p:nvPr/>
            </p:nvSpPr>
            <p:spPr>
              <a:xfrm>
                <a:off x="5919042" y="1823841"/>
                <a:ext cx="5559595" cy="2697470"/>
              </a:xfrm>
              <a:prstGeom prst="rect">
                <a:avLst/>
              </a:prstGeom>
              <a:noFill/>
            </p:spPr>
            <p:txBody>
              <a:bodyPr wrap="square" rtlCol="0">
                <a:spAutoFit/>
              </a:bodyPr>
              <a:lstStyle/>
              <a:p>
                <a:pPr marL="285750" indent="-285750">
                  <a:lnSpc>
                    <a:spcPct val="150000"/>
                  </a:lnSpc>
                  <a:buFont typeface="Wingdings" panose="05000000000000000000" pitchFamily="2" charset="2"/>
                  <a:buChar char="l"/>
                </a:pPr>
                <a14:m>
                  <m:oMath xmlns:m="http://schemas.openxmlformats.org/officeDocument/2006/math">
                    <m:sSup>
                      <m:sSupPr>
                        <m:ctrlPr>
                          <a:rPr lang="en-US" altLang="zh-CN" i="1" smtClean="0">
                            <a:latin typeface="Cambria Math" panose="02040503050406030204" pitchFamily="18" charset="0"/>
                          </a:rPr>
                        </m:ctrlPr>
                      </m:sSupPr>
                      <m:e>
                        <m:r>
                          <a:rPr lang="en-US" altLang="zh-CN" b="0" i="1" smtClean="0">
                            <a:latin typeface="Cambria Math" panose="02040503050406030204" pitchFamily="18" charset="0"/>
                          </a:rPr>
                          <m:t>𝑒</m:t>
                        </m:r>
                      </m:e>
                      <m:sup>
                        <m:r>
                          <a:rPr lang="en-US" altLang="zh-CN" b="0" i="1" smtClean="0">
                            <a:latin typeface="Cambria Math" panose="02040503050406030204" pitchFamily="18" charset="0"/>
                          </a:rPr>
                          <m:t>(</m:t>
                        </m:r>
                        <m:r>
                          <a:rPr lang="en-US" altLang="zh-CN" b="0" i="1" smtClean="0">
                            <a:latin typeface="Cambria Math" panose="02040503050406030204" pitchFamily="18" charset="0"/>
                          </a:rPr>
                          <m:t>𝑖</m:t>
                        </m:r>
                        <m:r>
                          <a:rPr lang="en-US" altLang="zh-CN" b="0" i="1" smtClean="0">
                            <a:latin typeface="Cambria Math" panose="02040503050406030204" pitchFamily="18" charset="0"/>
                          </a:rPr>
                          <m:t>)</m:t>
                        </m:r>
                      </m:sup>
                    </m:sSup>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𝐷</m:t>
                        </m:r>
                      </m:e>
                      <m:sup>
                        <m:r>
                          <a:rPr lang="en-US" altLang="zh-CN" b="0" i="1" smtClean="0">
                            <a:latin typeface="Cambria Math" panose="02040503050406030204" pitchFamily="18" charset="0"/>
                          </a:rPr>
                          <m:t>−1</m:t>
                        </m:r>
                      </m:sup>
                    </m:sSup>
                    <m:sSup>
                      <m:sSupPr>
                        <m:ctrlPr>
                          <a:rPr lang="en-US" altLang="zh-CN" i="1">
                            <a:latin typeface="Cambria Math" panose="02040503050406030204" pitchFamily="18" charset="0"/>
                          </a:rPr>
                        </m:ctrlPr>
                      </m:sSupPr>
                      <m:e>
                        <m:r>
                          <a:rPr lang="en-US" altLang="zh-CN" b="0" i="1" smtClean="0">
                            <a:latin typeface="Cambria Math" panose="02040503050406030204" pitchFamily="18" charset="0"/>
                          </a:rPr>
                          <m:t>𝑟</m:t>
                        </m:r>
                      </m:e>
                      <m:sup>
                        <m:r>
                          <a:rPr lang="en-US" altLang="zh-CN" i="1">
                            <a:latin typeface="Cambria Math" panose="02040503050406030204" pitchFamily="18" charset="0"/>
                          </a:rPr>
                          <m:t>(</m:t>
                        </m:r>
                        <m:r>
                          <a:rPr lang="en-US" altLang="zh-CN" i="1">
                            <a:latin typeface="Cambria Math" panose="02040503050406030204" pitchFamily="18" charset="0"/>
                          </a:rPr>
                          <m:t>𝑖</m:t>
                        </m:r>
                        <m:r>
                          <a:rPr lang="en-US" altLang="zh-CN" i="1">
                            <a:latin typeface="Cambria Math" panose="02040503050406030204" pitchFamily="18" charset="0"/>
                          </a:rPr>
                          <m:t>)</m:t>
                        </m:r>
                      </m:sup>
                    </m:sSup>
                  </m:oMath>
                </a14:m>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 </a:t>
                </a:r>
                <a14:m>
                  <m:oMath xmlns:m="http://schemas.openxmlformats.org/officeDocument/2006/math">
                    <m:r>
                      <a:rPr lang="zh-CN" altLang="en-US" sz="1600" i="1">
                        <a:latin typeface="Cambria Math" panose="02040503050406030204" pitchFamily="18" charset="0"/>
                      </a:rPr>
                      <m:t>≈</m:t>
                    </m:r>
                    <m:r>
                      <a:rPr lang="zh-CN" altLang="en-US" sz="1600" i="1">
                        <a:latin typeface="Cambria Math" panose="02040503050406030204" pitchFamily="18" charset="0"/>
                      </a:rPr>
                      <m:t>𝜔</m:t>
                    </m:r>
                    <m:sSup>
                      <m:sSupPr>
                        <m:ctrlPr>
                          <a:rPr lang="en-US" altLang="zh-CN" sz="1600" i="1">
                            <a:latin typeface="Cambria Math" panose="02040503050406030204" pitchFamily="18" charset="0"/>
                          </a:rPr>
                        </m:ctrlPr>
                      </m:sSupPr>
                      <m:e>
                        <m:r>
                          <a:rPr lang="en-US" altLang="zh-CN" sz="1600" i="1">
                            <a:latin typeface="Cambria Math" panose="02040503050406030204" pitchFamily="18" charset="0"/>
                          </a:rPr>
                          <m:t>𝑟</m:t>
                        </m:r>
                      </m:e>
                      <m:sup>
                        <m:r>
                          <a:rPr lang="en-US" altLang="zh-CN" sz="1600" i="1">
                            <a:latin typeface="Cambria Math" panose="02040503050406030204" pitchFamily="18" charset="0"/>
                          </a:rPr>
                          <m:t>(</m:t>
                        </m:r>
                        <m:r>
                          <a:rPr lang="en-US" altLang="zh-CN" sz="1600" i="1">
                            <a:latin typeface="Cambria Math" panose="02040503050406030204" pitchFamily="18" charset="0"/>
                          </a:rPr>
                          <m:t>𝑖</m:t>
                        </m:r>
                        <m:r>
                          <a:rPr lang="en-US" altLang="zh-CN" sz="1600" i="1">
                            <a:latin typeface="Cambria Math" panose="02040503050406030204" pitchFamily="18" charset="0"/>
                          </a:rPr>
                          <m:t>)</m:t>
                        </m:r>
                      </m:sup>
                    </m:sSup>
                    <m:r>
                      <a:rPr lang="en-US" altLang="zh-CN" sz="1600" i="1">
                        <a:latin typeface="Cambria Math" panose="02040503050406030204" pitchFamily="18" charset="0"/>
                      </a:rPr>
                      <m:t> </m:t>
                    </m:r>
                  </m:oMath>
                </a14:m>
                <a:endParaRPr lang="en-US" altLang="zh-CN" sz="1600" dirty="0">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lnSpc>
                    <a:spcPct val="150000"/>
                  </a:lnSpc>
                  <a:buFont typeface="Wingdings" panose="05000000000000000000" pitchFamily="2" charset="2"/>
                  <a:buChar char="l"/>
                </a:pP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内存需求最小</a:t>
                </a:r>
                <a:endParaRPr lang="en-US" altLang="zh-CN" sz="1600" dirty="0">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lnSpc>
                    <a:spcPct val="150000"/>
                  </a:lnSpc>
                  <a:buFont typeface="Wingdings" panose="05000000000000000000" pitchFamily="2" charset="2"/>
                  <a:buChar char="l"/>
                </a:pP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在分析多重网格算法收敛性时，使用 </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Richardson </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这样的简单迭代法作为光滑子，为分析多重网格方法的收敛性提供了可能</a:t>
                </a:r>
                <a:endParaRPr lang="en-US" altLang="zh-CN" sz="1600" dirty="0">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lnSpc>
                    <a:spcPct val="150000"/>
                  </a:lnSpc>
                  <a:buFont typeface="Wingdings" panose="05000000000000000000" pitchFamily="2" charset="2"/>
                  <a:buChar char="l"/>
                </a:pP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性能比</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SAP</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GMRES</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GCR</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差</a:t>
                </a:r>
                <a:endParaRPr lang="en-US" altLang="zh-CN" sz="1600" dirty="0">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lnSpc>
                    <a:spcPct val="150000"/>
                  </a:lnSpc>
                  <a:buFont typeface="Wingdings" panose="05000000000000000000" pitchFamily="2" charset="2"/>
                  <a:buChar char="l"/>
                </a:pP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但结合奇偶预处理方法，</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Richardson</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性能得到大幅提升</a:t>
                </a:r>
                <a:endParaRPr lang="en-US" altLang="zh-CN" sz="1600" dirty="0">
                  <a:latin typeface="Times New Roman" panose="02020603050405020304" pitchFamily="18" charset="0"/>
                  <a:ea typeface="微软雅黑" panose="020B0503020204020204" pitchFamily="34" charset="-122"/>
                  <a:cs typeface="Times New Roman" panose="02020603050405020304" pitchFamily="18" charset="0"/>
                </a:endParaRPr>
              </a:p>
            </p:txBody>
          </p:sp>
        </mc:Choice>
        <mc:Fallback xmlns="">
          <p:sp>
            <p:nvSpPr>
              <p:cNvPr id="3" name="文本框 2">
                <a:extLst>
                  <a:ext uri="{FF2B5EF4-FFF2-40B4-BE49-F238E27FC236}">
                    <a16:creationId xmlns:a16="http://schemas.microsoft.com/office/drawing/2014/main" id="{08C0368D-4944-D0BB-99B1-F91D1293EA63}"/>
                  </a:ext>
                </a:extLst>
              </p:cNvPr>
              <p:cNvSpPr txBox="1">
                <a:spLocks noRot="1" noChangeAspect="1" noMove="1" noResize="1" noEditPoints="1" noAdjustHandles="1" noChangeArrowheads="1" noChangeShapeType="1" noTextEdit="1"/>
              </p:cNvSpPr>
              <p:nvPr/>
            </p:nvSpPr>
            <p:spPr>
              <a:xfrm>
                <a:off x="5919042" y="1823841"/>
                <a:ext cx="5559595" cy="2697470"/>
              </a:xfrm>
              <a:prstGeom prst="rect">
                <a:avLst/>
              </a:prstGeom>
              <a:blipFill>
                <a:blip r:embed="rId4"/>
                <a:stretch>
                  <a:fillRect l="-768" b="-180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86582218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a:xfrm>
            <a:off x="369454" y="490642"/>
            <a:ext cx="2236510" cy="535531"/>
          </a:xfrm>
        </p:spPr>
        <p:txBody>
          <a:bodyPr/>
          <a:lstStyle/>
          <a:p>
            <a:r>
              <a:rPr lang="zh-CN" altLang="en-US" dirty="0">
                <a:latin typeface="微软雅黑" panose="020B0503020204020204" pitchFamily="34" charset="-122"/>
                <a:ea typeface="微软雅黑" panose="020B0503020204020204" pitchFamily="34" charset="-122"/>
              </a:rPr>
              <a:t>奇偶预处理</a:t>
            </a:r>
          </a:p>
        </p:txBody>
      </p:sp>
      <p:sp>
        <p:nvSpPr>
          <p:cNvPr id="3" name="文本框 2">
            <a:extLst>
              <a:ext uri="{FF2B5EF4-FFF2-40B4-BE49-F238E27FC236}">
                <a16:creationId xmlns:a16="http://schemas.microsoft.com/office/drawing/2014/main" id="{08C0368D-4944-D0BB-99B1-F91D1293EA63}"/>
              </a:ext>
            </a:extLst>
          </p:cNvPr>
          <p:cNvSpPr txBox="1"/>
          <p:nvPr/>
        </p:nvSpPr>
        <p:spPr>
          <a:xfrm>
            <a:off x="5613673" y="1720445"/>
            <a:ext cx="5842342" cy="2633413"/>
          </a:xfrm>
          <a:prstGeom prst="rect">
            <a:avLst/>
          </a:prstGeom>
          <a:noFill/>
        </p:spPr>
        <p:txBody>
          <a:bodyPr wrap="square" rtlCol="0">
            <a:spAutoFit/>
          </a:bodyPr>
          <a:lstStyle/>
          <a:p>
            <a:pPr>
              <a:lnSpc>
                <a:spcPct val="150000"/>
              </a:lnSpc>
            </a:pP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DD-</a:t>
            </a:r>
            <a:r>
              <a:rPr lang="el-GR" altLang="zh-CN" sz="1600" dirty="0">
                <a:latin typeface="Times New Roman" panose="02020603050405020304" pitchFamily="18" charset="0"/>
                <a:ea typeface="微软雅黑" panose="020B0503020204020204" pitchFamily="34" charset="-122"/>
                <a:cs typeface="Times New Roman" panose="02020603050405020304" pitchFamily="18" charset="0"/>
              </a:rPr>
              <a:t>α</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AMG</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中有两种将奇偶预处理与光滑子相结合的方法</a:t>
            </a:r>
            <a:endParaRPr lang="en-US" altLang="zh-CN" sz="1600" dirty="0">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lnSpc>
                <a:spcPct val="150000"/>
              </a:lnSpc>
              <a:buFont typeface="Arial" panose="020B0604020202020204" pitchFamily="34" charset="0"/>
              <a:buChar char="•"/>
            </a:pP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SAP</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：对每个区域分解块内，进行奇偶预处理，然后使用</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MR</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方法求解</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Schur</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补问题</a:t>
            </a:r>
            <a:endParaRPr lang="en-US" altLang="zh-CN" sz="1600" dirty="0">
              <a:latin typeface="Times New Roman" panose="02020603050405020304" pitchFamily="18" charset="0"/>
              <a:ea typeface="微软雅黑" panose="020B0503020204020204" pitchFamily="34" charset="-122"/>
              <a:cs typeface="Times New Roman" panose="02020603050405020304" pitchFamily="18" charset="0"/>
            </a:endParaRPr>
          </a:p>
          <a:p>
            <a:pPr marL="742950" lvl="1" indent="-285750">
              <a:lnSpc>
                <a:spcPct val="150000"/>
              </a:lnSpc>
              <a:buFont typeface="Arial" panose="020B0604020202020204" pitchFamily="34" charset="0"/>
              <a:buChar char="•"/>
            </a:pPr>
            <a:r>
              <a:rPr lang="zh-CN" altLang="en-US" sz="14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不改变光滑子的性质，帮助每个子区域更块收敛</a:t>
            </a:r>
            <a:endParaRPr lang="en-US" altLang="zh-CN" sz="14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lnSpc>
                <a:spcPct val="150000"/>
              </a:lnSpc>
              <a:buFont typeface="Arial" panose="020B0604020202020204" pitchFamily="34" charset="0"/>
              <a:buChar char="•"/>
            </a:pP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GMRES</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GCR</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Richardson</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：在整个空间先进行奇偶预处理，将迭代法运用于</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Schur</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补问题的求解</a:t>
            </a:r>
            <a:endParaRPr lang="en-US" altLang="zh-CN" sz="1600" dirty="0">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lnSpc>
                <a:spcPct val="150000"/>
              </a:lnSpc>
              <a:buFont typeface="Arial" panose="020B0604020202020204" pitchFamily="34" charset="0"/>
              <a:buChar char="•"/>
            </a:pPr>
            <a:endParaRPr lang="zh-CN" altLang="en-US" sz="1600" dirty="0">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2" name="图片 1">
            <a:extLst>
              <a:ext uri="{FF2B5EF4-FFF2-40B4-BE49-F238E27FC236}">
                <a16:creationId xmlns:a16="http://schemas.microsoft.com/office/drawing/2014/main" id="{0736EF0C-E631-ECAD-3834-4A3ED8E502F6}"/>
              </a:ext>
            </a:extLst>
          </p:cNvPr>
          <p:cNvPicPr>
            <a:picLocks noChangeAspect="1"/>
          </p:cNvPicPr>
          <p:nvPr/>
        </p:nvPicPr>
        <p:blipFill>
          <a:blip r:embed="rId3"/>
          <a:stretch>
            <a:fillRect/>
          </a:stretch>
        </p:blipFill>
        <p:spPr>
          <a:xfrm>
            <a:off x="703635" y="1892371"/>
            <a:ext cx="3838374" cy="1920872"/>
          </a:xfrm>
          <a:prstGeom prst="rect">
            <a:avLst/>
          </a:prstGeom>
        </p:spPr>
      </p:pic>
      <p:sp>
        <p:nvSpPr>
          <p:cNvPr id="5" name="文本框 4">
            <a:extLst>
              <a:ext uri="{FF2B5EF4-FFF2-40B4-BE49-F238E27FC236}">
                <a16:creationId xmlns:a16="http://schemas.microsoft.com/office/drawing/2014/main" id="{DE58B683-7033-E2A6-71C5-930C74C35944}"/>
              </a:ext>
            </a:extLst>
          </p:cNvPr>
          <p:cNvSpPr txBox="1"/>
          <p:nvPr/>
        </p:nvSpPr>
        <p:spPr>
          <a:xfrm>
            <a:off x="2729529" y="1215973"/>
            <a:ext cx="5650850" cy="369332"/>
          </a:xfrm>
          <a:prstGeom prst="rect">
            <a:avLst/>
          </a:prstGeom>
          <a:solidFill>
            <a:schemeClr val="accent6"/>
          </a:solidFill>
        </p:spPr>
        <p:txBody>
          <a:bodyPr wrap="square" rtlCol="0">
            <a:spAutoFit/>
          </a:bodyPr>
          <a:lstStyle/>
          <a:p>
            <a:pPr algn="ctr" eaLnBrk="0" fontAlgn="base" hangingPunct="0">
              <a:spcBef>
                <a:spcPct val="0"/>
              </a:spcBef>
              <a:spcAft>
                <a:spcPct val="0"/>
              </a:spcAft>
            </a:pPr>
            <a:r>
              <a:rPr lang="zh-CN" altLang="en-US" b="1" dirty="0">
                <a:latin typeface="微软雅黑" panose="020B0503020204020204" pitchFamily="34" charset="-122"/>
                <a:ea typeface="微软雅黑" panose="020B0503020204020204" pitchFamily="34" charset="-122"/>
              </a:rPr>
              <a:t>按照时空坐标做奇偶预处理，降低问题规模</a:t>
            </a:r>
          </a:p>
        </p:txBody>
      </p:sp>
      <p:pic>
        <p:nvPicPr>
          <p:cNvPr id="6" name="图片 5">
            <a:extLst>
              <a:ext uri="{FF2B5EF4-FFF2-40B4-BE49-F238E27FC236}">
                <a16:creationId xmlns:a16="http://schemas.microsoft.com/office/drawing/2014/main" id="{A56D15C3-981D-E087-E01F-75F1392B814E}"/>
              </a:ext>
            </a:extLst>
          </p:cNvPr>
          <p:cNvPicPr>
            <a:picLocks noChangeAspect="1"/>
          </p:cNvPicPr>
          <p:nvPr/>
        </p:nvPicPr>
        <p:blipFill>
          <a:blip r:embed="rId4"/>
          <a:stretch>
            <a:fillRect/>
          </a:stretch>
        </p:blipFill>
        <p:spPr>
          <a:xfrm>
            <a:off x="735985" y="4209099"/>
            <a:ext cx="3987088" cy="1616643"/>
          </a:xfrm>
          <a:prstGeom prst="rect">
            <a:avLst/>
          </a:prstGeom>
        </p:spPr>
      </p:pic>
      <p:sp>
        <p:nvSpPr>
          <p:cNvPr id="7" name="文本框 6">
            <a:extLst>
              <a:ext uri="{FF2B5EF4-FFF2-40B4-BE49-F238E27FC236}">
                <a16:creationId xmlns:a16="http://schemas.microsoft.com/office/drawing/2014/main" id="{F9FF8816-9972-3556-B2A6-3DAB8744B028}"/>
              </a:ext>
            </a:extLst>
          </p:cNvPr>
          <p:cNvSpPr txBox="1"/>
          <p:nvPr/>
        </p:nvSpPr>
        <p:spPr>
          <a:xfrm>
            <a:off x="2495145" y="3827834"/>
            <a:ext cx="1079770" cy="369332"/>
          </a:xfrm>
          <a:prstGeom prst="rect">
            <a:avLst/>
          </a:prstGeom>
          <a:noFill/>
        </p:spPr>
        <p:txBody>
          <a:bodyPr wrap="square" rtlCol="0">
            <a:spAutoFit/>
          </a:bodyPr>
          <a:lstStyle/>
          <a:p>
            <a:r>
              <a:rPr lang="en-US" altLang="zh-CN"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Schur</a:t>
            </a:r>
            <a:r>
              <a:rPr lang="zh-CN" altLang="en-US"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补</a:t>
            </a:r>
          </a:p>
        </p:txBody>
      </p:sp>
      <p:pic>
        <p:nvPicPr>
          <p:cNvPr id="8" name="图片 7">
            <a:extLst>
              <a:ext uri="{FF2B5EF4-FFF2-40B4-BE49-F238E27FC236}">
                <a16:creationId xmlns:a16="http://schemas.microsoft.com/office/drawing/2014/main" id="{57E41F03-3C2D-F256-48D4-287202D59D1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27060" y="4012500"/>
            <a:ext cx="6639127" cy="2503187"/>
          </a:xfrm>
          <a:prstGeom prst="rect">
            <a:avLst/>
          </a:prstGeom>
        </p:spPr>
      </p:pic>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606F0877-C29B-372C-14EE-D7E57DBA0E83}"/>
                  </a:ext>
                </a:extLst>
              </p:cNvPr>
              <p:cNvSpPr txBox="1"/>
              <p:nvPr/>
            </p:nvSpPr>
            <p:spPr>
              <a:xfrm>
                <a:off x="5469377" y="6384845"/>
                <a:ext cx="6096810" cy="396968"/>
              </a:xfrm>
              <a:prstGeom prst="rect">
                <a:avLst/>
              </a:prstGeom>
              <a:noFill/>
            </p:spPr>
            <p:txBody>
              <a:bodyPr wrap="square">
                <a:spAutoFit/>
              </a:bodyPr>
              <a:lstStyle/>
              <a:p>
                <a:pPr>
                  <a:lnSpc>
                    <a:spcPct val="150000"/>
                  </a:lnSpc>
                </a:pPr>
                <a14:m>
                  <m:oMath xmlns:m="http://schemas.openxmlformats.org/officeDocument/2006/math">
                    <m:sSub>
                      <m:sSubPr>
                        <m:ctrlPr>
                          <a:rPr lang="en-US" altLang="zh-CN" sz="1400" i="1" smtClean="0">
                            <a:latin typeface="Cambria Math" panose="02040503050406030204" pitchFamily="18" charset="0"/>
                            <a:ea typeface="微软雅黑" panose="020B0503020204020204" pitchFamily="34" charset="-122"/>
                            <a:cs typeface="Times New Roman" panose="02020603050405020304" pitchFamily="18" charset="0"/>
                          </a:rPr>
                        </m:ctrlPr>
                      </m:sSubPr>
                      <m:e>
                        <m:sSup>
                          <m:sSupPr>
                            <m:ctrlPr>
                              <a:rPr lang="en-US" altLang="zh-CN" sz="1400" i="1" smtClean="0">
                                <a:latin typeface="Cambria Math" panose="02040503050406030204" pitchFamily="18" charset="0"/>
                                <a:ea typeface="微软雅黑" panose="020B0503020204020204" pitchFamily="34" charset="-122"/>
                                <a:cs typeface="Times New Roman" panose="02020603050405020304" pitchFamily="18" charset="0"/>
                              </a:rPr>
                            </m:ctrlPr>
                          </m:sSupPr>
                          <m:e>
                            <m:r>
                              <a:rPr lang="en-US" altLang="zh-CN" sz="1400" b="0" i="1" smtClean="0">
                                <a:latin typeface="Cambria Math" panose="02040503050406030204" pitchFamily="18" charset="0"/>
                                <a:ea typeface="微软雅黑" panose="020B0503020204020204" pitchFamily="34" charset="-122"/>
                                <a:cs typeface="Times New Roman" panose="02020603050405020304" pitchFamily="18" charset="0"/>
                              </a:rPr>
                              <m:t>𝑥</m:t>
                            </m:r>
                          </m:e>
                          <m:sup>
                            <m:d>
                              <m:dPr>
                                <m:ctrlPr>
                                  <a:rPr lang="en-US" altLang="zh-CN" sz="1400" b="0" i="1" smtClean="0">
                                    <a:latin typeface="Cambria Math" panose="02040503050406030204" pitchFamily="18" charset="0"/>
                                    <a:ea typeface="微软雅黑" panose="020B0503020204020204" pitchFamily="34" charset="-122"/>
                                    <a:cs typeface="Times New Roman" panose="02020603050405020304" pitchFamily="18" charset="0"/>
                                  </a:rPr>
                                </m:ctrlPr>
                              </m:dPr>
                              <m:e>
                                <m:r>
                                  <a:rPr lang="en-US" altLang="zh-CN" sz="1400" b="0" i="1" smtClean="0">
                                    <a:latin typeface="Cambria Math" panose="02040503050406030204" pitchFamily="18" charset="0"/>
                                    <a:ea typeface="微软雅黑" panose="020B0503020204020204" pitchFamily="34" charset="-122"/>
                                    <a:cs typeface="Times New Roman" panose="02020603050405020304" pitchFamily="18" charset="0"/>
                                  </a:rPr>
                                  <m:t>𝑘</m:t>
                                </m:r>
                              </m:e>
                            </m:d>
                          </m:sup>
                        </m:sSup>
                        <m:r>
                          <a:rPr lang="en-US" altLang="zh-CN" sz="1400" b="0" i="1" smtClean="0">
                            <a:latin typeface="Cambria Math" panose="02040503050406030204" pitchFamily="18" charset="0"/>
                            <a:ea typeface="微软雅黑" panose="020B0503020204020204" pitchFamily="34" charset="-122"/>
                            <a:cs typeface="Times New Roman" panose="02020603050405020304" pitchFamily="18" charset="0"/>
                          </a:rPr>
                          <m:t>=</m:t>
                        </m:r>
                        <m:sSup>
                          <m:sSupPr>
                            <m:ctrlPr>
                              <a:rPr lang="en-US" altLang="zh-CN" sz="1400" b="0" i="1" smtClean="0">
                                <a:latin typeface="Cambria Math" panose="02040503050406030204" pitchFamily="18" charset="0"/>
                                <a:ea typeface="微软雅黑" panose="020B0503020204020204" pitchFamily="34" charset="-122"/>
                                <a:cs typeface="Times New Roman" panose="02020603050405020304" pitchFamily="18" charset="0"/>
                              </a:rPr>
                            </m:ctrlPr>
                          </m:sSupPr>
                          <m:e>
                            <m:r>
                              <a:rPr lang="en-US" altLang="zh-CN" sz="1400" b="0" i="1" smtClean="0">
                                <a:latin typeface="Cambria Math" panose="02040503050406030204" pitchFamily="18" charset="0"/>
                                <a:ea typeface="微软雅黑" panose="020B0503020204020204" pitchFamily="34" charset="-122"/>
                                <a:cs typeface="Times New Roman" panose="02020603050405020304" pitchFamily="18" charset="0"/>
                              </a:rPr>
                              <m:t>𝑥</m:t>
                            </m:r>
                          </m:e>
                          <m:sup>
                            <m:d>
                              <m:dPr>
                                <m:ctrlPr>
                                  <a:rPr lang="en-US" altLang="zh-CN" sz="1400" b="0" i="1" smtClean="0">
                                    <a:latin typeface="Cambria Math" panose="02040503050406030204" pitchFamily="18" charset="0"/>
                                    <a:ea typeface="微软雅黑" panose="020B0503020204020204" pitchFamily="34" charset="-122"/>
                                    <a:cs typeface="Times New Roman" panose="02020603050405020304" pitchFamily="18" charset="0"/>
                                  </a:rPr>
                                </m:ctrlPr>
                              </m:dPr>
                              <m:e>
                                <m:r>
                                  <a:rPr lang="en-US" altLang="zh-CN" sz="1400" b="0" i="1" smtClean="0">
                                    <a:latin typeface="Cambria Math" panose="02040503050406030204" pitchFamily="18" charset="0"/>
                                    <a:ea typeface="微软雅黑" panose="020B0503020204020204" pitchFamily="34" charset="-122"/>
                                    <a:cs typeface="Times New Roman" panose="02020603050405020304" pitchFamily="18" charset="0"/>
                                  </a:rPr>
                                  <m:t>0</m:t>
                                </m:r>
                              </m:e>
                            </m:d>
                          </m:sup>
                        </m:sSup>
                        <m:r>
                          <a:rPr lang="en-US" altLang="zh-CN" sz="1400" b="0" i="1" smtClean="0">
                            <a:latin typeface="Cambria Math" panose="02040503050406030204" pitchFamily="18" charset="0"/>
                            <a:ea typeface="微软雅黑" panose="020B0503020204020204" pitchFamily="34" charset="-122"/>
                            <a:cs typeface="Times New Roman" panose="02020603050405020304" pitchFamily="18" charset="0"/>
                          </a:rPr>
                          <m:t>+ </m:t>
                        </m:r>
                        <m:r>
                          <a:rPr lang="en-US" altLang="zh-CN" sz="1400" b="0" i="1" smtClean="0">
                            <a:latin typeface="Cambria Math" panose="02040503050406030204" pitchFamily="18" charset="0"/>
                            <a:ea typeface="微软雅黑" panose="020B0503020204020204" pitchFamily="34" charset="-122"/>
                            <a:cs typeface="Times New Roman" panose="02020603050405020304" pitchFamily="18" charset="0"/>
                          </a:rPr>
                          <m:t>𝑝</m:t>
                        </m:r>
                      </m:e>
                      <m:sub>
                        <m:r>
                          <a:rPr lang="en-US" altLang="zh-CN" sz="1400" b="0" i="1" smtClean="0">
                            <a:latin typeface="Cambria Math" panose="02040503050406030204" pitchFamily="18" charset="0"/>
                            <a:ea typeface="微软雅黑" panose="020B0503020204020204" pitchFamily="34" charset="-122"/>
                            <a:cs typeface="Times New Roman" panose="02020603050405020304" pitchFamily="18" charset="0"/>
                          </a:rPr>
                          <m:t>𝑘</m:t>
                        </m:r>
                      </m:sub>
                    </m:sSub>
                    <m:r>
                      <a:rPr lang="en-US" altLang="zh-CN" sz="1400" b="0" i="1" smtClean="0">
                        <a:latin typeface="Cambria Math" panose="02040503050406030204" pitchFamily="18" charset="0"/>
                        <a:ea typeface="微软雅黑" panose="020B0503020204020204" pitchFamily="34" charset="-122"/>
                        <a:cs typeface="Times New Roman" panose="02020603050405020304" pitchFamily="18" charset="0"/>
                      </a:rPr>
                      <m:t>(</m:t>
                    </m:r>
                    <m:r>
                      <a:rPr lang="en-US" altLang="zh-CN" sz="1400" b="0" i="1" smtClean="0">
                        <a:latin typeface="Cambria Math" panose="02040503050406030204" pitchFamily="18" charset="0"/>
                        <a:ea typeface="微软雅黑" panose="020B0503020204020204" pitchFamily="34" charset="-122"/>
                        <a:cs typeface="Times New Roman" panose="02020603050405020304" pitchFamily="18" charset="0"/>
                      </a:rPr>
                      <m:t>𝐷</m:t>
                    </m:r>
                    <m:r>
                      <a:rPr lang="en-US" altLang="zh-CN" sz="1400" b="0" i="1" smtClean="0">
                        <a:latin typeface="Cambria Math" panose="02040503050406030204" pitchFamily="18" charset="0"/>
                        <a:ea typeface="微软雅黑" panose="020B0503020204020204" pitchFamily="34" charset="-122"/>
                        <a:cs typeface="Times New Roman" panose="02020603050405020304" pitchFamily="18" charset="0"/>
                      </a:rPr>
                      <m:t>)</m:t>
                    </m:r>
                  </m:oMath>
                </a14:m>
                <a:r>
                  <a:rPr lang="en-US" altLang="zh-CN" sz="1400" dirty="0">
                    <a:latin typeface="Times New Roman" panose="02020603050405020304" pitchFamily="18" charset="0"/>
                    <a:ea typeface="微软雅黑" panose="020B0503020204020204" pitchFamily="34" charset="-122"/>
                    <a:cs typeface="Times New Roman" panose="02020603050405020304" pitchFamily="18" charset="0"/>
                  </a:rPr>
                  <a:t> </a:t>
                </a:r>
                <a14:m>
                  <m:oMath xmlns:m="http://schemas.openxmlformats.org/officeDocument/2006/math">
                    <m:sSup>
                      <m:sSupPr>
                        <m:ctrlPr>
                          <a:rPr lang="en-US" altLang="zh-CN" sz="1400" i="1">
                            <a:latin typeface="Cambria Math" panose="02040503050406030204" pitchFamily="18" charset="0"/>
                            <a:ea typeface="微软雅黑" panose="020B0503020204020204" pitchFamily="34" charset="-122"/>
                            <a:cs typeface="Times New Roman" panose="02020603050405020304" pitchFamily="18" charset="0"/>
                          </a:rPr>
                        </m:ctrlPr>
                      </m:sSupPr>
                      <m:e>
                        <m:r>
                          <a:rPr lang="en-US" altLang="zh-CN" sz="1400" b="0" i="1" smtClean="0">
                            <a:latin typeface="Cambria Math" panose="02040503050406030204" pitchFamily="18" charset="0"/>
                            <a:ea typeface="微软雅黑" panose="020B0503020204020204" pitchFamily="34" charset="-122"/>
                            <a:cs typeface="Times New Roman" panose="02020603050405020304" pitchFamily="18" charset="0"/>
                          </a:rPr>
                          <m:t>𝑟</m:t>
                        </m:r>
                      </m:e>
                      <m:sup>
                        <m:d>
                          <m:dPr>
                            <m:ctrlPr>
                              <a:rPr lang="en-US" altLang="zh-CN" sz="1400" i="1">
                                <a:latin typeface="Cambria Math" panose="02040503050406030204" pitchFamily="18" charset="0"/>
                                <a:ea typeface="微软雅黑" panose="020B0503020204020204" pitchFamily="34" charset="-122"/>
                                <a:cs typeface="Times New Roman" panose="02020603050405020304" pitchFamily="18" charset="0"/>
                              </a:rPr>
                            </m:ctrlPr>
                          </m:dPr>
                          <m:e>
                            <m:r>
                              <a:rPr lang="en-US" altLang="zh-CN" sz="1400" i="1">
                                <a:latin typeface="Cambria Math" panose="02040503050406030204" pitchFamily="18" charset="0"/>
                                <a:ea typeface="微软雅黑" panose="020B0503020204020204" pitchFamily="34" charset="-122"/>
                                <a:cs typeface="Times New Roman" panose="02020603050405020304" pitchFamily="18" charset="0"/>
                              </a:rPr>
                              <m:t>0</m:t>
                            </m:r>
                          </m:e>
                        </m:d>
                      </m:sup>
                    </m:sSup>
                  </m:oMath>
                </a14:m>
                <a:r>
                  <a:rPr lang="en-US" altLang="zh-CN" sz="1400" dirty="0">
                    <a:latin typeface="Times New Roman" panose="02020603050405020304" pitchFamily="18" charset="0"/>
                    <a:ea typeface="微软雅黑" panose="020B0503020204020204" pitchFamily="34" charset="-122"/>
                    <a:cs typeface="Times New Roman" panose="02020603050405020304" pitchFamily="18" charset="0"/>
                  </a:rPr>
                  <a:t>, </a:t>
                </a:r>
                <a14:m>
                  <m:oMath xmlns:m="http://schemas.openxmlformats.org/officeDocument/2006/math">
                    <m:sSub>
                      <m:sSubPr>
                        <m:ctrlPr>
                          <a:rPr lang="en-US" altLang="zh-CN" sz="1400" i="1">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1400" i="1">
                            <a:latin typeface="Cambria Math" panose="02040503050406030204" pitchFamily="18" charset="0"/>
                            <a:ea typeface="微软雅黑" panose="020B0503020204020204" pitchFamily="34" charset="-122"/>
                            <a:cs typeface="Times New Roman" panose="02020603050405020304" pitchFamily="18" charset="0"/>
                          </a:rPr>
                          <m:t>𝑝</m:t>
                        </m:r>
                      </m:e>
                      <m:sub>
                        <m:r>
                          <a:rPr lang="en-US" altLang="zh-CN" sz="1400" i="1">
                            <a:latin typeface="Cambria Math" panose="02040503050406030204" pitchFamily="18" charset="0"/>
                            <a:ea typeface="微软雅黑" panose="020B0503020204020204" pitchFamily="34" charset="-122"/>
                            <a:cs typeface="Times New Roman" panose="02020603050405020304" pitchFamily="18" charset="0"/>
                          </a:rPr>
                          <m:t>𝑘</m:t>
                        </m:r>
                      </m:sub>
                    </m:sSub>
                    <m:d>
                      <m:dPr>
                        <m:ctrlPr>
                          <a:rPr lang="en-US" altLang="zh-CN" sz="1400" i="1">
                            <a:latin typeface="Cambria Math" panose="02040503050406030204" pitchFamily="18" charset="0"/>
                            <a:ea typeface="微软雅黑" panose="020B0503020204020204" pitchFamily="34" charset="-122"/>
                            <a:cs typeface="Times New Roman" panose="02020603050405020304" pitchFamily="18" charset="0"/>
                          </a:rPr>
                        </m:ctrlPr>
                      </m:dPr>
                      <m:e>
                        <m:r>
                          <a:rPr lang="en-US" altLang="zh-CN" sz="1400" i="1">
                            <a:latin typeface="Cambria Math" panose="02040503050406030204" pitchFamily="18" charset="0"/>
                            <a:ea typeface="微软雅黑" panose="020B0503020204020204" pitchFamily="34" charset="-122"/>
                            <a:cs typeface="Times New Roman" panose="02020603050405020304" pitchFamily="18" charset="0"/>
                          </a:rPr>
                          <m:t>𝐷</m:t>
                        </m:r>
                      </m:e>
                    </m:d>
                    <m:r>
                      <a:rPr lang="en-US" altLang="zh-CN" sz="1400" b="0" i="1" smtClean="0">
                        <a:latin typeface="Cambria Math" panose="02040503050406030204" pitchFamily="18" charset="0"/>
                        <a:ea typeface="微软雅黑" panose="020B0503020204020204" pitchFamily="34" charset="-122"/>
                        <a:cs typeface="Times New Roman" panose="02020603050405020304" pitchFamily="18" charset="0"/>
                      </a:rPr>
                      <m:t>=(</m:t>
                    </m:r>
                    <m:r>
                      <a:rPr lang="en-US" altLang="zh-CN" sz="1400" b="0" i="1" smtClean="0">
                        <a:latin typeface="Cambria Math" panose="02040503050406030204" pitchFamily="18" charset="0"/>
                        <a:ea typeface="微软雅黑" panose="020B0503020204020204" pitchFamily="34" charset="-122"/>
                        <a:cs typeface="Times New Roman" panose="02020603050405020304" pitchFamily="18" charset="0"/>
                      </a:rPr>
                      <m:t>𝐼</m:t>
                    </m:r>
                    <m:r>
                      <a:rPr lang="en-US" altLang="zh-CN" sz="1400" b="0" i="1" smtClean="0">
                        <a:latin typeface="Cambria Math" panose="02040503050406030204" pitchFamily="18" charset="0"/>
                        <a:ea typeface="微软雅黑" panose="020B0503020204020204" pitchFamily="34" charset="-122"/>
                        <a:cs typeface="Times New Roman" panose="02020603050405020304" pitchFamily="18" charset="0"/>
                      </a:rPr>
                      <m:t>−</m:t>
                    </m:r>
                    <m:sSup>
                      <m:sSupPr>
                        <m:ctrlPr>
                          <a:rPr lang="en-US" altLang="zh-CN" sz="1400" i="1">
                            <a:latin typeface="Cambria Math" panose="02040503050406030204" pitchFamily="18" charset="0"/>
                            <a:ea typeface="微软雅黑" panose="020B0503020204020204" pitchFamily="34" charset="-122"/>
                            <a:cs typeface="Times New Roman" panose="02020603050405020304" pitchFamily="18" charset="0"/>
                          </a:rPr>
                        </m:ctrlPr>
                      </m:sSupPr>
                      <m:e>
                        <m:r>
                          <a:rPr lang="en-US" altLang="zh-CN" sz="1400" i="1">
                            <a:latin typeface="Cambria Math" panose="02040503050406030204" pitchFamily="18" charset="0"/>
                            <a:ea typeface="微软雅黑" panose="020B0503020204020204" pitchFamily="34" charset="-122"/>
                            <a:cs typeface="Times New Roman" panose="02020603050405020304" pitchFamily="18" charset="0"/>
                          </a:rPr>
                          <m:t>(</m:t>
                        </m:r>
                        <m:r>
                          <a:rPr lang="en-US" altLang="zh-CN" sz="1400" i="1">
                            <a:latin typeface="Cambria Math" panose="02040503050406030204" pitchFamily="18" charset="0"/>
                            <a:ea typeface="微软雅黑" panose="020B0503020204020204" pitchFamily="34" charset="-122"/>
                            <a:cs typeface="Times New Roman" panose="02020603050405020304" pitchFamily="18" charset="0"/>
                          </a:rPr>
                          <m:t>𝐼</m:t>
                        </m:r>
                        <m:r>
                          <a:rPr lang="en-US" altLang="zh-CN" sz="1400" i="1">
                            <a:latin typeface="Cambria Math" panose="02040503050406030204" pitchFamily="18" charset="0"/>
                            <a:ea typeface="微软雅黑" panose="020B0503020204020204" pitchFamily="34" charset="-122"/>
                            <a:cs typeface="Times New Roman" panose="02020603050405020304" pitchFamily="18" charset="0"/>
                          </a:rPr>
                          <m:t>−</m:t>
                        </m:r>
                        <m:r>
                          <a:rPr lang="zh-CN" altLang="en-US" sz="1400" i="1">
                            <a:latin typeface="Cambria Math" panose="02040503050406030204" pitchFamily="18" charset="0"/>
                          </a:rPr>
                          <m:t>𝜔</m:t>
                        </m:r>
                        <m:r>
                          <m:rPr>
                            <m:nor/>
                          </m:rPr>
                          <a:rPr lang="en-US" altLang="zh-CN" sz="1400" dirty="0">
                            <a:latin typeface="Times New Roman" panose="02020603050405020304" pitchFamily="18" charset="0"/>
                            <a:ea typeface="微软雅黑" panose="020B0503020204020204" pitchFamily="34" charset="-122"/>
                            <a:cs typeface="Times New Roman" panose="02020603050405020304" pitchFamily="18" charset="0"/>
                          </a:rPr>
                          <m:t>D</m:t>
                        </m:r>
                        <m:r>
                          <m:rPr>
                            <m:nor/>
                          </m:rPr>
                          <a:rPr lang="en-US" altLang="zh-CN" sz="1400" dirty="0">
                            <a:latin typeface="Times New Roman" panose="02020603050405020304" pitchFamily="18" charset="0"/>
                            <a:ea typeface="微软雅黑" panose="020B0503020204020204" pitchFamily="34" charset="-122"/>
                            <a:cs typeface="Times New Roman" panose="02020603050405020304" pitchFamily="18" charset="0"/>
                          </a:rPr>
                          <m:t>)</m:t>
                        </m:r>
                      </m:e>
                      <m:sup>
                        <m:r>
                          <a:rPr lang="en-US" altLang="zh-CN" sz="1400" b="0" i="1" smtClean="0">
                            <a:latin typeface="Cambria Math" panose="02040503050406030204" pitchFamily="18" charset="0"/>
                            <a:ea typeface="微软雅黑" panose="020B0503020204020204" pitchFamily="34" charset="-122"/>
                            <a:cs typeface="Times New Roman" panose="02020603050405020304" pitchFamily="18" charset="0"/>
                          </a:rPr>
                          <m:t>𝑘</m:t>
                        </m:r>
                      </m:sup>
                    </m:sSup>
                  </m:oMath>
                </a14:m>
                <a:r>
                  <a:rPr lang="en-US" altLang="zh-CN" sz="1400" dirty="0">
                    <a:latin typeface="Times New Roman" panose="02020603050405020304" pitchFamily="18" charset="0"/>
                    <a:ea typeface="微软雅黑" panose="020B0503020204020204" pitchFamily="34" charset="-122"/>
                    <a:cs typeface="Times New Roman" panose="02020603050405020304" pitchFamily="18" charset="0"/>
                  </a:rPr>
                  <a:t>) </a:t>
                </a:r>
                <a14:m>
                  <m:oMath xmlns:m="http://schemas.openxmlformats.org/officeDocument/2006/math">
                    <m:sSup>
                      <m:sSupPr>
                        <m:ctrlPr>
                          <a:rPr lang="en-US" altLang="zh-CN" sz="1400" i="1">
                            <a:latin typeface="Cambria Math" panose="02040503050406030204" pitchFamily="18" charset="0"/>
                            <a:ea typeface="微软雅黑" panose="020B0503020204020204" pitchFamily="34" charset="-122"/>
                            <a:cs typeface="Times New Roman" panose="02020603050405020304" pitchFamily="18" charset="0"/>
                          </a:rPr>
                        </m:ctrlPr>
                      </m:sSupPr>
                      <m:e>
                        <m:r>
                          <a:rPr lang="en-US" altLang="zh-CN" sz="1400" b="0" i="1" smtClean="0">
                            <a:latin typeface="Cambria Math" panose="02040503050406030204" pitchFamily="18" charset="0"/>
                            <a:ea typeface="微软雅黑" panose="020B0503020204020204" pitchFamily="34" charset="-122"/>
                            <a:cs typeface="Times New Roman" panose="02020603050405020304" pitchFamily="18" charset="0"/>
                          </a:rPr>
                          <m:t>𝐷</m:t>
                        </m:r>
                      </m:e>
                      <m:sup>
                        <m:r>
                          <a:rPr lang="en-US" altLang="zh-CN" sz="1400" b="0" i="1" smtClean="0">
                            <a:latin typeface="Cambria Math" panose="02040503050406030204" pitchFamily="18" charset="0"/>
                            <a:ea typeface="微软雅黑" panose="020B0503020204020204" pitchFamily="34" charset="-122"/>
                            <a:cs typeface="Times New Roman" panose="02020603050405020304" pitchFamily="18" charset="0"/>
                          </a:rPr>
                          <m:t>−1</m:t>
                        </m:r>
                      </m:sup>
                    </m:sSup>
                  </m:oMath>
                </a14:m>
                <a:endParaRPr lang="zh-CN" altLang="en-US" sz="1400" dirty="0">
                  <a:latin typeface="Times New Roman" panose="02020603050405020304" pitchFamily="18" charset="0"/>
                  <a:ea typeface="微软雅黑" panose="020B0503020204020204" pitchFamily="34" charset="-122"/>
                  <a:cs typeface="Times New Roman" panose="02020603050405020304" pitchFamily="18" charset="0"/>
                </a:endParaRPr>
              </a:p>
            </p:txBody>
          </p:sp>
        </mc:Choice>
        <mc:Fallback xmlns="">
          <p:sp>
            <p:nvSpPr>
              <p:cNvPr id="11" name="文本框 10">
                <a:extLst>
                  <a:ext uri="{FF2B5EF4-FFF2-40B4-BE49-F238E27FC236}">
                    <a16:creationId xmlns:a16="http://schemas.microsoft.com/office/drawing/2014/main" id="{606F0877-C29B-372C-14EE-D7E57DBA0E83}"/>
                  </a:ext>
                </a:extLst>
              </p:cNvPr>
              <p:cNvSpPr txBox="1">
                <a:spLocks noRot="1" noChangeAspect="1" noMove="1" noResize="1" noEditPoints="1" noAdjustHandles="1" noChangeArrowheads="1" noChangeShapeType="1" noTextEdit="1"/>
              </p:cNvSpPr>
              <p:nvPr/>
            </p:nvSpPr>
            <p:spPr>
              <a:xfrm>
                <a:off x="5469377" y="6384845"/>
                <a:ext cx="6096810" cy="396968"/>
              </a:xfrm>
              <a:prstGeom prst="rect">
                <a:avLst/>
              </a:prstGeom>
              <a:blipFill>
                <a:blip r:embed="rId6"/>
                <a:stretch>
                  <a:fillRect b="-1363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61362928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a:xfrm>
            <a:off x="369454" y="490642"/>
            <a:ext cx="5206875" cy="535531"/>
          </a:xfrm>
        </p:spPr>
        <p:txBody>
          <a:bodyPr/>
          <a:lstStyle/>
          <a:p>
            <a:r>
              <a:rPr lang="zh-CN" altLang="en-US" dirty="0"/>
              <a:t>光滑子性能评测 </a:t>
            </a:r>
            <a:r>
              <a:rPr kumimoji="1" lang="en-US" altLang="zh-CN" sz="3200" dirty="0">
                <a:solidFill>
                  <a:srgbClr val="1B5294"/>
                </a:solidFill>
                <a:latin typeface="微软雅黑" panose="020B0503020204020204" pitchFamily="34" charset="-122"/>
                <a:ea typeface="微软雅黑" panose="020B0503020204020204" pitchFamily="34" charset="-122"/>
                <a:cs typeface="Times New Roman" panose="02020603050405020304" pitchFamily="18" charset="0"/>
              </a:rPr>
              <a:t>– CPU</a:t>
            </a:r>
            <a:r>
              <a:rPr kumimoji="1" lang="zh-CN" altLang="en-US" sz="3200" dirty="0">
                <a:solidFill>
                  <a:srgbClr val="1B5294"/>
                </a:solidFill>
                <a:latin typeface="微软雅黑" panose="020B0503020204020204" pitchFamily="34" charset="-122"/>
                <a:ea typeface="微软雅黑" panose="020B0503020204020204" pitchFamily="34" charset="-122"/>
                <a:cs typeface="Times New Roman" panose="02020603050405020304" pitchFamily="18" charset="0"/>
              </a:rPr>
              <a:t>情况</a:t>
            </a:r>
            <a:endParaRPr lang="zh-CN" altLang="en-US" dirty="0">
              <a:latin typeface="微软雅黑" panose="020B0503020204020204" pitchFamily="34" charset="-122"/>
              <a:ea typeface="微软雅黑" panose="020B0503020204020204" pitchFamily="34" charset="-122"/>
            </a:endParaRPr>
          </a:p>
        </p:txBody>
      </p:sp>
      <p:pic>
        <p:nvPicPr>
          <p:cNvPr id="4" name="图片 3">
            <a:extLst>
              <a:ext uri="{FF2B5EF4-FFF2-40B4-BE49-F238E27FC236}">
                <a16:creationId xmlns:a16="http://schemas.microsoft.com/office/drawing/2014/main" id="{C86098D7-D912-8389-47BE-5AE0DD046E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382291"/>
            <a:ext cx="8026675" cy="4369832"/>
          </a:xfrm>
          <a:prstGeom prst="rect">
            <a:avLst/>
          </a:prstGeom>
        </p:spPr>
      </p:pic>
      <p:sp>
        <p:nvSpPr>
          <p:cNvPr id="5" name="文本框 4">
            <a:extLst>
              <a:ext uri="{FF2B5EF4-FFF2-40B4-BE49-F238E27FC236}">
                <a16:creationId xmlns:a16="http://schemas.microsoft.com/office/drawing/2014/main" id="{7B71915B-3054-4DCB-71BB-00BE72AA04FA}"/>
              </a:ext>
            </a:extLst>
          </p:cNvPr>
          <p:cNvSpPr txBox="1"/>
          <p:nvPr/>
        </p:nvSpPr>
        <p:spPr>
          <a:xfrm>
            <a:off x="7942635" y="1301650"/>
            <a:ext cx="3915382" cy="5213863"/>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从收敛性和多重网格求解器的执行时间角度，</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SAP </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是最有效的光滑子</a:t>
            </a:r>
            <a:endParaRPr lang="en-US" altLang="zh-CN" dirty="0">
              <a:latin typeface="Times New Roman" panose="02020603050405020304" pitchFamily="18" charset="0"/>
              <a:ea typeface="微软雅黑" panose="020B0503020204020204" pitchFamily="34" charset="-122"/>
              <a:cs typeface="Times New Roman" panose="02020603050405020304" pitchFamily="18" charset="0"/>
            </a:endParaRPr>
          </a:p>
          <a:p>
            <a:pPr marL="742950" lvl="1" indent="-285750">
              <a:lnSpc>
                <a:spcPct val="150000"/>
              </a:lnSpc>
              <a:buFont typeface="Arial" panose="020B0604020202020204" pitchFamily="34" charset="0"/>
              <a:buChar char="•"/>
            </a:pP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它能最有效地抑制高频误差</a:t>
            </a:r>
            <a:endParaRPr lang="en-US" altLang="zh-CN" sz="1600" dirty="0">
              <a:latin typeface="Times New Roman" panose="02020603050405020304" pitchFamily="18" charset="0"/>
              <a:ea typeface="微软雅黑" panose="020B0503020204020204" pitchFamily="34" charset="-122"/>
              <a:cs typeface="Times New Roman" panose="02020603050405020304" pitchFamily="18" charset="0"/>
            </a:endParaRPr>
          </a:p>
          <a:p>
            <a:pPr marL="742950" lvl="1" indent="-285750">
              <a:lnSpc>
                <a:spcPct val="150000"/>
              </a:lnSpc>
              <a:buFont typeface="Arial" panose="020B0604020202020204" pitchFamily="34" charset="0"/>
              <a:buChar char="•"/>
            </a:pP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SAP </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中只进行局部求解，因此与 </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GMRES </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和 </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GCR </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相比，可以高效利用</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CPU</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缓存，从而降低了每次迭代时间</a:t>
            </a:r>
            <a:endParaRPr lang="en-US" altLang="zh-CN" sz="1600" dirty="0">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lnSpc>
                <a:spcPct val="150000"/>
              </a:lnSpc>
              <a:buFont typeface="Arial" panose="020B0604020202020204" pitchFamily="34" charset="0"/>
              <a:buChar char="•"/>
            </a:pP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时间和内存的原因，</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GCR</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不是一个好的选择</a:t>
            </a:r>
            <a:endParaRPr lang="en-US" altLang="zh-CN" dirty="0">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lnSpc>
                <a:spcPct val="150000"/>
              </a:lnSpc>
              <a:buFont typeface="Arial" panose="020B0604020202020204" pitchFamily="34" charset="0"/>
              <a:buChar char="•"/>
            </a:pP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奇偶预处理</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Richardson</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光滑子</a:t>
            </a:r>
            <a:endParaRPr lang="en-US" altLang="zh-CN" dirty="0">
              <a:latin typeface="Times New Roman" panose="02020603050405020304" pitchFamily="18" charset="0"/>
              <a:ea typeface="微软雅黑" panose="020B0503020204020204" pitchFamily="34" charset="-122"/>
              <a:cs typeface="Times New Roman" panose="02020603050405020304" pitchFamily="18" charset="0"/>
            </a:endParaRPr>
          </a:p>
          <a:p>
            <a:pPr marL="742950" lvl="1" indent="-285750">
              <a:lnSpc>
                <a:spcPct val="150000"/>
              </a:lnSpc>
              <a:buFont typeface="Arial" panose="020B0604020202020204" pitchFamily="34" charset="0"/>
              <a:buChar char="•"/>
            </a:pP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仅比</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SAP</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慢</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10%</a:t>
            </a:r>
          </a:p>
          <a:p>
            <a:pPr marL="742950" lvl="1" indent="-285750">
              <a:lnSpc>
                <a:spcPct val="150000"/>
              </a:lnSpc>
              <a:buFont typeface="Arial" panose="020B0604020202020204" pitchFamily="34" charset="0"/>
              <a:buChar char="•"/>
            </a:pP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内存需求最小</a:t>
            </a:r>
            <a:endParaRPr lang="en-US" altLang="zh-CN" sz="1600" dirty="0">
              <a:latin typeface="Times New Roman" panose="02020603050405020304" pitchFamily="18" charset="0"/>
              <a:ea typeface="微软雅黑" panose="020B0503020204020204" pitchFamily="34" charset="-122"/>
              <a:cs typeface="Times New Roman" panose="02020603050405020304" pitchFamily="18" charset="0"/>
            </a:endParaRPr>
          </a:p>
          <a:p>
            <a:pPr marL="742950" lvl="1" indent="-285750">
              <a:lnSpc>
                <a:spcPct val="150000"/>
              </a:lnSpc>
              <a:buFont typeface="Arial" panose="020B0604020202020204" pitchFamily="34" charset="0"/>
              <a:buChar char="•"/>
            </a:pP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代码实现最简单</a:t>
            </a:r>
          </a:p>
        </p:txBody>
      </p:sp>
    </p:spTree>
    <p:extLst>
      <p:ext uri="{BB962C8B-B14F-4D97-AF65-F5344CB8AC3E}">
        <p14:creationId xmlns:p14="http://schemas.microsoft.com/office/powerpoint/2010/main" val="37412419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a:xfrm>
            <a:off x="369454" y="490642"/>
            <a:ext cx="5245347" cy="535531"/>
          </a:xfrm>
        </p:spPr>
        <p:txBody>
          <a:bodyPr/>
          <a:lstStyle/>
          <a:p>
            <a:r>
              <a:rPr lang="zh-CN" altLang="en-US" dirty="0"/>
              <a:t>光滑子性能评测 </a:t>
            </a:r>
            <a:r>
              <a:rPr kumimoji="1" lang="en-US" altLang="zh-CN" sz="3200" dirty="0">
                <a:solidFill>
                  <a:srgbClr val="1B5294"/>
                </a:solidFill>
                <a:latin typeface="微软雅黑" panose="020B0503020204020204" pitchFamily="34" charset="-122"/>
                <a:ea typeface="微软雅黑" panose="020B0503020204020204" pitchFamily="34" charset="-122"/>
                <a:cs typeface="Times New Roman" panose="02020603050405020304" pitchFamily="18" charset="0"/>
              </a:rPr>
              <a:t>– GPU</a:t>
            </a:r>
            <a:r>
              <a:rPr kumimoji="1" lang="zh-CN" altLang="en-US" sz="3200" dirty="0">
                <a:solidFill>
                  <a:srgbClr val="1B5294"/>
                </a:solidFill>
                <a:latin typeface="微软雅黑" panose="020B0503020204020204" pitchFamily="34" charset="-122"/>
                <a:ea typeface="微软雅黑" panose="020B0503020204020204" pitchFamily="34" charset="-122"/>
                <a:cs typeface="Times New Roman" panose="02020603050405020304" pitchFamily="18" charset="0"/>
              </a:rPr>
              <a:t>情况</a:t>
            </a:r>
            <a:endParaRPr lang="zh-CN" altLang="en-US" dirty="0">
              <a:latin typeface="微软雅黑" panose="020B0503020204020204" pitchFamily="34" charset="-122"/>
              <a:ea typeface="微软雅黑" panose="020B0503020204020204" pitchFamily="34" charset="-122"/>
            </a:endParaRPr>
          </a:p>
        </p:txBody>
      </p:sp>
      <p:pic>
        <p:nvPicPr>
          <p:cNvPr id="3" name="图片 2">
            <a:extLst>
              <a:ext uri="{FF2B5EF4-FFF2-40B4-BE49-F238E27FC236}">
                <a16:creationId xmlns:a16="http://schemas.microsoft.com/office/drawing/2014/main" id="{4A1DCC34-DFD4-8D96-1546-B7F1068F88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8129" y="1747069"/>
            <a:ext cx="6574581" cy="3363862"/>
          </a:xfrm>
          <a:prstGeom prst="rect">
            <a:avLst/>
          </a:prstGeom>
        </p:spPr>
      </p:pic>
      <p:sp>
        <p:nvSpPr>
          <p:cNvPr id="5" name="文本框 4">
            <a:extLst>
              <a:ext uri="{FF2B5EF4-FFF2-40B4-BE49-F238E27FC236}">
                <a16:creationId xmlns:a16="http://schemas.microsoft.com/office/drawing/2014/main" id="{4C204FCF-70E2-13D8-292E-CB90FE084EC6}"/>
              </a:ext>
            </a:extLst>
          </p:cNvPr>
          <p:cNvSpPr txBox="1"/>
          <p:nvPr/>
        </p:nvSpPr>
        <p:spPr>
          <a:xfrm>
            <a:off x="7840495" y="2193803"/>
            <a:ext cx="3589505" cy="2813399"/>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zh-CN" dirty="0">
                <a:latin typeface="微软雅黑" panose="020B0503020204020204" pitchFamily="34" charset="-122"/>
                <a:ea typeface="微软雅黑" panose="020B0503020204020204" pitchFamily="34" charset="-122"/>
                <a:cs typeface="Times New Roman" panose="02020603050405020304" pitchFamily="18" charset="0"/>
              </a:rPr>
              <a:t>SAP </a:t>
            </a: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在</a:t>
            </a:r>
            <a:r>
              <a:rPr lang="en-US" altLang="zh-CN" dirty="0">
                <a:latin typeface="微软雅黑" panose="020B0503020204020204" pitchFamily="34" charset="-122"/>
                <a:ea typeface="微软雅黑" panose="020B0503020204020204" pitchFamily="34" charset="-122"/>
                <a:cs typeface="Times New Roman" panose="02020603050405020304" pitchFamily="18" charset="0"/>
              </a:rPr>
              <a:t>GPU</a:t>
            </a: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上也具有明显优势</a:t>
            </a:r>
            <a:endParaRPr lang="en-US" altLang="zh-CN" dirty="0">
              <a:latin typeface="微软雅黑" panose="020B0503020204020204" pitchFamily="34" charset="-122"/>
              <a:ea typeface="微软雅黑" panose="020B0503020204020204" pitchFamily="34" charset="-122"/>
              <a:cs typeface="Times New Roman" panose="02020603050405020304" pitchFamily="18" charset="0"/>
            </a:endParaRPr>
          </a:p>
          <a:p>
            <a:pPr marL="742950" lvl="1" indent="-285750">
              <a:lnSpc>
                <a:spcPct val="150000"/>
              </a:lnSpc>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cs typeface="Times New Roman" panose="02020603050405020304" pitchFamily="18" charset="0"/>
              </a:rPr>
              <a:t>在</a:t>
            </a:r>
            <a:r>
              <a:rPr lang="en-US" altLang="zh-CN" sz="1600" dirty="0">
                <a:latin typeface="微软雅黑" panose="020B0503020204020204" pitchFamily="34" charset="-122"/>
                <a:ea typeface="微软雅黑" panose="020B0503020204020204" pitchFamily="34" charset="-122"/>
                <a:cs typeface="Times New Roman" panose="02020603050405020304" pitchFamily="18" charset="0"/>
              </a:rPr>
              <a:t>SAP</a:t>
            </a:r>
            <a:r>
              <a:rPr lang="zh-CN" altLang="en-US" sz="1600" dirty="0">
                <a:latin typeface="微软雅黑" panose="020B0503020204020204" pitchFamily="34" charset="-122"/>
                <a:ea typeface="微软雅黑" panose="020B0503020204020204" pitchFamily="34" charset="-122"/>
                <a:cs typeface="Times New Roman" panose="02020603050405020304" pitchFamily="18" charset="0"/>
              </a:rPr>
              <a:t>独立块上异步启动</a:t>
            </a:r>
            <a:r>
              <a:rPr lang="en-US" altLang="zh-CN" sz="1600" dirty="0">
                <a:latin typeface="微软雅黑" panose="020B0503020204020204" pitchFamily="34" charset="-122"/>
                <a:ea typeface="微软雅黑" panose="020B0503020204020204" pitchFamily="34" charset="-122"/>
                <a:cs typeface="Times New Roman" panose="02020603050405020304" pitchFamily="18" charset="0"/>
              </a:rPr>
              <a:t>GPU</a:t>
            </a:r>
            <a:r>
              <a:rPr lang="zh-CN" altLang="en-US" sz="1600" dirty="0">
                <a:latin typeface="微软雅黑" panose="020B0503020204020204" pitchFamily="34" charset="-122"/>
                <a:ea typeface="微软雅黑" panose="020B0503020204020204" pitchFamily="34" charset="-122"/>
                <a:cs typeface="Times New Roman" panose="02020603050405020304" pitchFamily="18" charset="0"/>
              </a:rPr>
              <a:t>上的操作</a:t>
            </a:r>
            <a:endParaRPr lang="en-US" altLang="zh-CN" sz="1600" dirty="0">
              <a:latin typeface="微软雅黑" panose="020B0503020204020204" pitchFamily="34" charset="-122"/>
              <a:ea typeface="微软雅黑" panose="020B0503020204020204" pitchFamily="34" charset="-122"/>
              <a:cs typeface="Times New Roman" panose="02020603050405020304" pitchFamily="18" charset="0"/>
            </a:endParaRPr>
          </a:p>
          <a:p>
            <a:pPr marL="742950" lvl="1" indent="-285750">
              <a:lnSpc>
                <a:spcPct val="150000"/>
              </a:lnSpc>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cs typeface="Times New Roman" panose="02020603050405020304" pitchFamily="18" charset="0"/>
              </a:rPr>
              <a:t>点积是局部的</a:t>
            </a:r>
            <a:endParaRPr lang="en-US" altLang="zh-CN" sz="1600" dirty="0">
              <a:latin typeface="微软雅黑" panose="020B0503020204020204" pitchFamily="34" charset="-122"/>
              <a:ea typeface="微软雅黑" panose="020B0503020204020204" pitchFamily="34" charset="-122"/>
              <a:cs typeface="Times New Roman" panose="02020603050405020304" pitchFamily="18" charset="0"/>
            </a:endParaRPr>
          </a:p>
          <a:p>
            <a:pPr marL="285750" indent="-285750">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奇偶预处理</a:t>
            </a:r>
            <a:r>
              <a:rPr lang="en-US" altLang="zh-CN" dirty="0">
                <a:latin typeface="微软雅黑" panose="020B0503020204020204" pitchFamily="34" charset="-122"/>
                <a:ea typeface="微软雅黑" panose="020B0503020204020204" pitchFamily="34" charset="-122"/>
                <a:cs typeface="Times New Roman" panose="02020603050405020304" pitchFamily="18" charset="0"/>
              </a:rPr>
              <a:t>Richardson</a:t>
            </a:r>
          </a:p>
          <a:p>
            <a:pPr marL="742950" lvl="1" indent="-285750">
              <a:lnSpc>
                <a:spcPct val="150000"/>
              </a:lnSpc>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cs typeface="Times New Roman" panose="02020603050405020304" pitchFamily="18" charset="0"/>
              </a:rPr>
              <a:t>性能可与</a:t>
            </a:r>
            <a:r>
              <a:rPr lang="en-US" altLang="zh-CN" sz="1600" dirty="0">
                <a:latin typeface="微软雅黑" panose="020B0503020204020204" pitchFamily="34" charset="-122"/>
                <a:ea typeface="微软雅黑" panose="020B0503020204020204" pitchFamily="34" charset="-122"/>
                <a:cs typeface="Times New Roman" panose="02020603050405020304" pitchFamily="18" charset="0"/>
              </a:rPr>
              <a:t>SAP</a:t>
            </a:r>
            <a:r>
              <a:rPr lang="zh-CN" altLang="en-US" sz="1600" dirty="0">
                <a:latin typeface="微软雅黑" panose="020B0503020204020204" pitchFamily="34" charset="-122"/>
                <a:ea typeface="微软雅黑" panose="020B0503020204020204" pitchFamily="34" charset="-122"/>
                <a:cs typeface="Times New Roman" panose="02020603050405020304" pitchFamily="18" charset="0"/>
              </a:rPr>
              <a:t>媲美</a:t>
            </a:r>
            <a:endParaRPr lang="en-US" altLang="zh-CN" sz="1600" dirty="0">
              <a:latin typeface="微软雅黑" panose="020B0503020204020204" pitchFamily="34" charset="-122"/>
              <a:ea typeface="微软雅黑" panose="020B0503020204020204" pitchFamily="34" charset="-122"/>
              <a:cs typeface="Times New Roman" panose="02020603050405020304" pitchFamily="18" charset="0"/>
            </a:endParaRPr>
          </a:p>
          <a:p>
            <a:pPr marL="742950" lvl="1" indent="-285750">
              <a:lnSpc>
                <a:spcPct val="150000"/>
              </a:lnSpc>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cs typeface="Times New Roman" panose="02020603050405020304" pitchFamily="18" charset="0"/>
              </a:rPr>
              <a:t>低内存消耗</a:t>
            </a:r>
          </a:p>
        </p:txBody>
      </p:sp>
      <p:sp>
        <p:nvSpPr>
          <p:cNvPr id="6" name="文本框 5">
            <a:extLst>
              <a:ext uri="{FF2B5EF4-FFF2-40B4-BE49-F238E27FC236}">
                <a16:creationId xmlns:a16="http://schemas.microsoft.com/office/drawing/2014/main" id="{336D8B2D-7262-07BB-97ED-56FCDFC26779}"/>
              </a:ext>
            </a:extLst>
          </p:cNvPr>
          <p:cNvSpPr txBox="1"/>
          <p:nvPr/>
        </p:nvSpPr>
        <p:spPr>
          <a:xfrm>
            <a:off x="1901757" y="5831827"/>
            <a:ext cx="10223770"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Lianhua He, Gustavo Ramirez-Hidalgo, KeLong Zhang. https://arxiv.org/abs/2407.08092</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9432866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04AA1548-D3F9-3922-E212-AEC3C131A364}"/>
              </a:ext>
            </a:extLst>
          </p:cNvPr>
          <p:cNvSpPr>
            <a:spLocks noGrp="1"/>
          </p:cNvSpPr>
          <p:nvPr>
            <p:ph type="title"/>
          </p:nvPr>
        </p:nvSpPr>
        <p:spPr>
          <a:xfrm>
            <a:off x="503758" y="402325"/>
            <a:ext cx="2236510" cy="535531"/>
          </a:xfrm>
        </p:spPr>
        <p:txBody>
          <a:bodyPr/>
          <a:lstStyle/>
          <a:p>
            <a:r>
              <a:rPr lang="zh-CN" altLang="en-US" dirty="0"/>
              <a:t>总结与展望</a:t>
            </a:r>
          </a:p>
        </p:txBody>
      </p:sp>
      <p:sp>
        <p:nvSpPr>
          <p:cNvPr id="2" name="文本框 1">
            <a:extLst>
              <a:ext uri="{FF2B5EF4-FFF2-40B4-BE49-F238E27FC236}">
                <a16:creationId xmlns:a16="http://schemas.microsoft.com/office/drawing/2014/main" id="{D5F86ABC-F2E3-716B-74B2-EC6528631CD9}"/>
              </a:ext>
            </a:extLst>
          </p:cNvPr>
          <p:cNvSpPr txBox="1"/>
          <p:nvPr/>
        </p:nvSpPr>
        <p:spPr>
          <a:xfrm>
            <a:off x="552396" y="937388"/>
            <a:ext cx="6142182" cy="728533"/>
          </a:xfrm>
          <a:prstGeom prst="rect">
            <a:avLst/>
          </a:prstGeom>
          <a:noFill/>
        </p:spPr>
        <p:txBody>
          <a:bodyPr wrap="square">
            <a:spAutoFit/>
          </a:bodyPr>
          <a:lstStyle/>
          <a:p>
            <a:pPr marL="285750" indent="-285750">
              <a:lnSpc>
                <a:spcPct val="200000"/>
              </a:lnSpc>
              <a:buFont typeface="Wingdings" panose="05000000000000000000" pitchFamily="2" charset="2"/>
              <a:buChar char="n"/>
              <a:defRPr/>
            </a:pPr>
            <a:r>
              <a:rPr lang="zh-CN" altLang="en-US" sz="2400" b="1" dirty="0">
                <a:solidFill>
                  <a:srgbClr val="0070C0"/>
                </a:solidFill>
                <a:latin typeface="+mn-ea"/>
              </a:rPr>
              <a:t>总结</a:t>
            </a:r>
            <a:endParaRPr lang="en-US" altLang="zh-CN" sz="2400" b="1" dirty="0">
              <a:solidFill>
                <a:srgbClr val="0070C0"/>
              </a:solidFill>
              <a:latin typeface="+mn-ea"/>
            </a:endParaRPr>
          </a:p>
        </p:txBody>
      </p:sp>
      <p:sp>
        <p:nvSpPr>
          <p:cNvPr id="4" name="文本框 3">
            <a:extLst>
              <a:ext uri="{FF2B5EF4-FFF2-40B4-BE49-F238E27FC236}">
                <a16:creationId xmlns:a16="http://schemas.microsoft.com/office/drawing/2014/main" id="{81C97416-A077-90F6-52AB-E6189B3AB185}"/>
              </a:ext>
            </a:extLst>
          </p:cNvPr>
          <p:cNvSpPr txBox="1"/>
          <p:nvPr/>
        </p:nvSpPr>
        <p:spPr>
          <a:xfrm>
            <a:off x="503758" y="4810899"/>
            <a:ext cx="6142182" cy="728533"/>
          </a:xfrm>
          <a:prstGeom prst="rect">
            <a:avLst/>
          </a:prstGeom>
          <a:noFill/>
        </p:spPr>
        <p:txBody>
          <a:bodyPr wrap="square">
            <a:spAutoFit/>
          </a:bodyPr>
          <a:lstStyle/>
          <a:p>
            <a:pPr marL="285750" indent="-285750">
              <a:lnSpc>
                <a:spcPct val="200000"/>
              </a:lnSpc>
              <a:buFont typeface="Wingdings" panose="05000000000000000000" pitchFamily="2" charset="2"/>
              <a:buChar char="n"/>
              <a:defRPr/>
            </a:pPr>
            <a:r>
              <a:rPr lang="zh-CN" altLang="en-US" sz="2400" b="1" dirty="0">
                <a:solidFill>
                  <a:srgbClr val="0070C0"/>
                </a:solidFill>
                <a:latin typeface="+mn-ea"/>
              </a:rPr>
              <a:t>展望</a:t>
            </a:r>
            <a:endParaRPr lang="en-US" altLang="zh-CN" sz="2400" b="1" dirty="0">
              <a:solidFill>
                <a:srgbClr val="0070C0"/>
              </a:solidFill>
              <a:latin typeface="+mn-ea"/>
            </a:endParaRPr>
          </a:p>
        </p:txBody>
      </p:sp>
      <p:sp>
        <p:nvSpPr>
          <p:cNvPr id="155" name="文本框 154">
            <a:extLst>
              <a:ext uri="{FF2B5EF4-FFF2-40B4-BE49-F238E27FC236}">
                <a16:creationId xmlns:a16="http://schemas.microsoft.com/office/drawing/2014/main" id="{A5737698-B76F-0A6F-2AB2-FBC4D154C82A}"/>
              </a:ext>
            </a:extLst>
          </p:cNvPr>
          <p:cNvSpPr txBox="1"/>
          <p:nvPr/>
        </p:nvSpPr>
        <p:spPr>
          <a:xfrm>
            <a:off x="783681" y="1665921"/>
            <a:ext cx="9414693" cy="3782895"/>
          </a:xfrm>
          <a:prstGeom prst="rect">
            <a:avLst/>
          </a:prstGeom>
          <a:noFill/>
        </p:spPr>
        <p:txBody>
          <a:bodyPr wrap="none" rtlCol="0">
            <a:spAutoFit/>
          </a:bodyPr>
          <a:lstStyle/>
          <a:p>
            <a:pPr>
              <a:lnSpc>
                <a:spcPct val="150000"/>
              </a:lnSpc>
            </a:pPr>
            <a:r>
              <a:rPr lang="en-US" altLang="zh-CN" dirty="0">
                <a:latin typeface="微软雅黑" panose="020B0503020204020204" pitchFamily="34" charset="-122"/>
                <a:ea typeface="微软雅黑" panose="020B0503020204020204" pitchFamily="34" charset="-122"/>
                <a:cs typeface="Times New Roman" panose="02020603050405020304" pitchFamily="18" charset="0"/>
              </a:rPr>
              <a:t>CPU</a:t>
            </a: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版本</a:t>
            </a:r>
            <a:endParaRPr lang="en-US" altLang="zh-CN" dirty="0">
              <a:latin typeface="微软雅黑" panose="020B0503020204020204" pitchFamily="34" charset="-122"/>
              <a:ea typeface="微软雅黑" panose="020B0503020204020204" pitchFamily="34" charset="-122"/>
              <a:cs typeface="Times New Roman" panose="02020603050405020304" pitchFamily="18" charset="0"/>
            </a:endParaRPr>
          </a:p>
          <a:p>
            <a:pPr marL="285750" indent="-285750">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新增两种光滑子，即</a:t>
            </a:r>
            <a:r>
              <a:rPr lang="en-US" altLang="zh-CN" dirty="0">
                <a:latin typeface="微软雅黑" panose="020B0503020204020204" pitchFamily="34" charset="-122"/>
                <a:ea typeface="微软雅黑" panose="020B0503020204020204" pitchFamily="34" charset="-122"/>
                <a:cs typeface="Times New Roman" panose="02020603050405020304" pitchFamily="18" charset="0"/>
              </a:rPr>
              <a:t>GCR</a:t>
            </a: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和</a:t>
            </a:r>
            <a:r>
              <a:rPr lang="en-US" altLang="zh-CN" dirty="0">
                <a:latin typeface="微软雅黑" panose="020B0503020204020204" pitchFamily="34" charset="-122"/>
                <a:ea typeface="微软雅黑" panose="020B0503020204020204" pitchFamily="34" charset="-122"/>
                <a:cs typeface="Times New Roman" panose="02020603050405020304" pitchFamily="18" charset="0"/>
              </a:rPr>
              <a:t>Richardson</a:t>
            </a:r>
          </a:p>
          <a:p>
            <a:pPr marL="285750" indent="-285750">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由于时间和内存的原因，</a:t>
            </a:r>
            <a:r>
              <a:rPr lang="en-US" altLang="zh-CN" dirty="0">
                <a:latin typeface="微软雅黑" panose="020B0503020204020204" pitchFamily="34" charset="-122"/>
                <a:ea typeface="微软雅黑" panose="020B0503020204020204" pitchFamily="34" charset="-122"/>
                <a:cs typeface="Times New Roman" panose="02020603050405020304" pitchFamily="18" charset="0"/>
              </a:rPr>
              <a:t>GCR</a:t>
            </a: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不是一个好的选择</a:t>
            </a:r>
            <a:endParaRPr lang="en-US" altLang="zh-CN" dirty="0">
              <a:latin typeface="微软雅黑" panose="020B0503020204020204" pitchFamily="34" charset="-122"/>
              <a:ea typeface="微软雅黑" panose="020B0503020204020204" pitchFamily="34" charset="-122"/>
              <a:cs typeface="Times New Roman" panose="02020603050405020304" pitchFamily="18" charset="0"/>
            </a:endParaRPr>
          </a:p>
          <a:p>
            <a:pPr marL="285750" indent="-285750">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由于实现简单、内存要求低且效果显著，</a:t>
            </a:r>
            <a:r>
              <a:rPr lang="en-US" altLang="zh-CN" dirty="0">
                <a:latin typeface="微软雅黑" panose="020B0503020204020204" pitchFamily="34" charset="-122"/>
                <a:ea typeface="微软雅黑" panose="020B0503020204020204" pitchFamily="34" charset="-122"/>
                <a:cs typeface="Times New Roman" panose="02020603050405020304" pitchFamily="18" charset="0"/>
              </a:rPr>
              <a:t>Richardson</a:t>
            </a: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成为了一个非常有吸引力的选择</a:t>
            </a:r>
            <a:endParaRPr lang="en-US" altLang="zh-CN" dirty="0">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pPr>
            <a:r>
              <a:rPr lang="en-US" altLang="zh-CN" dirty="0">
                <a:latin typeface="微软雅黑" panose="020B0503020204020204" pitchFamily="34" charset="-122"/>
                <a:ea typeface="微软雅黑" panose="020B0503020204020204" pitchFamily="34" charset="-122"/>
                <a:cs typeface="Times New Roman" panose="02020603050405020304" pitchFamily="18" charset="0"/>
              </a:rPr>
              <a:t>GPU</a:t>
            </a: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版本</a:t>
            </a:r>
            <a:endParaRPr lang="en-US" altLang="zh-CN" dirty="0">
              <a:latin typeface="微软雅黑" panose="020B0503020204020204" pitchFamily="34" charset="-122"/>
              <a:ea typeface="微软雅黑" panose="020B0503020204020204" pitchFamily="34" charset="-122"/>
              <a:cs typeface="Times New Roman" panose="02020603050405020304" pitchFamily="18" charset="0"/>
            </a:endParaRPr>
          </a:p>
          <a:p>
            <a:pPr marL="285750" indent="-285750">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实现</a:t>
            </a:r>
            <a:r>
              <a:rPr lang="en-US" altLang="zh-CN" dirty="0">
                <a:latin typeface="微软雅黑" panose="020B0503020204020204" pitchFamily="34" charset="-122"/>
                <a:ea typeface="微软雅黑" panose="020B0503020204020204" pitchFamily="34" charset="-122"/>
                <a:cs typeface="Times New Roman" panose="02020603050405020304" pitchFamily="18" charset="0"/>
              </a:rPr>
              <a:t>GPU</a:t>
            </a: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版本</a:t>
            </a:r>
            <a:r>
              <a:rPr lang="en-US" altLang="zh-CN" dirty="0">
                <a:latin typeface="微软雅黑" panose="020B0503020204020204" pitchFamily="34" charset="-122"/>
                <a:ea typeface="微软雅黑" panose="020B0503020204020204" pitchFamily="34" charset="-122"/>
                <a:cs typeface="Times New Roman" panose="02020603050405020304" pitchFamily="18" charset="0"/>
              </a:rPr>
              <a:t>SAP</a:t>
            </a: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dirty="0">
                <a:latin typeface="微软雅黑" panose="020B0503020204020204" pitchFamily="34" charset="-122"/>
                <a:ea typeface="微软雅黑" panose="020B0503020204020204" pitchFamily="34" charset="-122"/>
                <a:cs typeface="Times New Roman" panose="02020603050405020304" pitchFamily="18" charset="0"/>
              </a:rPr>
              <a:t>GMRES</a:t>
            </a: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dirty="0">
                <a:latin typeface="微软雅黑" panose="020B0503020204020204" pitchFamily="34" charset="-122"/>
                <a:ea typeface="微软雅黑" panose="020B0503020204020204" pitchFamily="34" charset="-122"/>
                <a:cs typeface="Times New Roman" panose="02020603050405020304" pitchFamily="18" charset="0"/>
              </a:rPr>
              <a:t>Richardson</a:t>
            </a:r>
          </a:p>
          <a:p>
            <a:pPr marL="285750" indent="-285750">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从性能测试结果可见，</a:t>
            </a:r>
            <a:r>
              <a:rPr lang="en-US" altLang="zh-CN" dirty="0">
                <a:latin typeface="微软雅黑" panose="020B0503020204020204" pitchFamily="34" charset="-122"/>
                <a:ea typeface="微软雅黑" panose="020B0503020204020204" pitchFamily="34" charset="-122"/>
                <a:cs typeface="Times New Roman" panose="02020603050405020304" pitchFamily="18" charset="0"/>
              </a:rPr>
              <a:t>SAP</a:t>
            </a: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在</a:t>
            </a:r>
            <a:r>
              <a:rPr lang="en-US" altLang="zh-CN" dirty="0">
                <a:latin typeface="微软雅黑" panose="020B0503020204020204" pitchFamily="34" charset="-122"/>
                <a:ea typeface="微软雅黑" panose="020B0503020204020204" pitchFamily="34" charset="-122"/>
                <a:cs typeface="Times New Roman" panose="02020603050405020304" pitchFamily="18" charset="0"/>
              </a:rPr>
              <a:t>CPU</a:t>
            </a: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和</a:t>
            </a:r>
            <a:r>
              <a:rPr lang="en-US" altLang="zh-CN" dirty="0">
                <a:latin typeface="微软雅黑" panose="020B0503020204020204" pitchFamily="34" charset="-122"/>
                <a:ea typeface="微软雅黑" panose="020B0503020204020204" pitchFamily="34" charset="-122"/>
                <a:cs typeface="Times New Roman" panose="02020603050405020304" pitchFamily="18" charset="0"/>
              </a:rPr>
              <a:t>GPU</a:t>
            </a: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上都具有优越性</a:t>
            </a:r>
            <a:endParaRPr lang="en-US" altLang="zh-CN" dirty="0">
              <a:latin typeface="微软雅黑" panose="020B0503020204020204" pitchFamily="34" charset="-122"/>
              <a:ea typeface="微软雅黑" panose="020B0503020204020204" pitchFamily="34" charset="-122"/>
              <a:cs typeface="Times New Roman" panose="02020603050405020304" pitchFamily="18" charset="0"/>
            </a:endParaRPr>
          </a:p>
          <a:p>
            <a:pPr marL="285750" indent="-285750">
              <a:lnSpc>
                <a:spcPct val="150000"/>
              </a:lnSpc>
              <a:buFont typeface="Arial" panose="020B0604020202020204" pitchFamily="34" charset="0"/>
              <a:buChar char="•"/>
            </a:pPr>
            <a:r>
              <a:rPr lang="en-US" altLang="zh-CN" dirty="0">
                <a:latin typeface="微软雅黑" panose="020B0503020204020204" pitchFamily="34" charset="-122"/>
                <a:ea typeface="微软雅黑" panose="020B0503020204020204" pitchFamily="34" charset="-122"/>
                <a:cs typeface="Times New Roman" panose="02020603050405020304" pitchFamily="18" charset="0"/>
              </a:rPr>
              <a:t>Richardson</a:t>
            </a: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在异构架构上具有优越性</a:t>
            </a:r>
            <a:endParaRPr lang="en-US" altLang="zh-CN" dirty="0">
              <a:latin typeface="微软雅黑" panose="020B0503020204020204" pitchFamily="34" charset="-122"/>
              <a:ea typeface="微软雅黑" panose="020B0503020204020204" pitchFamily="34" charset="-122"/>
              <a:cs typeface="Times New Roman" panose="02020603050405020304" pitchFamily="18" charset="0"/>
            </a:endParaRPr>
          </a:p>
          <a:p>
            <a:pPr marL="285750" indent="-285750">
              <a:lnSpc>
                <a:spcPct val="150000"/>
              </a:lnSpc>
              <a:buFont typeface="Arial" panose="020B0604020202020204" pitchFamily="34" charset="0"/>
              <a:buChar char="•"/>
            </a:pPr>
            <a:endParaRPr lang="en-US" altLang="zh-CN" dirty="0">
              <a:latin typeface="微软雅黑" panose="020B0503020204020204" pitchFamily="34" charset="-122"/>
              <a:ea typeface="微软雅黑" panose="020B0503020204020204" pitchFamily="34" charset="-122"/>
            </a:endParaRPr>
          </a:p>
        </p:txBody>
      </p:sp>
      <p:sp>
        <p:nvSpPr>
          <p:cNvPr id="156" name="文本框 155">
            <a:extLst>
              <a:ext uri="{FF2B5EF4-FFF2-40B4-BE49-F238E27FC236}">
                <a16:creationId xmlns:a16="http://schemas.microsoft.com/office/drawing/2014/main" id="{74F68C46-5206-7DFF-4DAE-2CE7766C446F}"/>
              </a:ext>
            </a:extLst>
          </p:cNvPr>
          <p:cNvSpPr txBox="1"/>
          <p:nvPr/>
        </p:nvSpPr>
        <p:spPr>
          <a:xfrm>
            <a:off x="836643" y="5581268"/>
            <a:ext cx="6264857" cy="874407"/>
          </a:xfrm>
          <a:prstGeom prst="rect">
            <a:avLst/>
          </a:prstGeom>
          <a:noFill/>
        </p:spPr>
        <p:txBody>
          <a:bodyPr wrap="none" rtlCol="0">
            <a:spAutoFit/>
          </a:bodyPr>
          <a:lstStyle/>
          <a:p>
            <a:pPr marL="285750" indent="-285750">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在</a:t>
            </a:r>
            <a:r>
              <a:rPr lang="en-US" altLang="zh-CN" dirty="0">
                <a:latin typeface="微软雅黑" panose="020B0503020204020204" pitchFamily="34" charset="-122"/>
                <a:ea typeface="微软雅黑" panose="020B0503020204020204" pitchFamily="34" charset="-122"/>
                <a:cs typeface="Times New Roman" panose="02020603050405020304" pitchFamily="18" charset="0"/>
              </a:rPr>
              <a:t>DD-αAMG</a:t>
            </a: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粗网格层上使用较低的精度（例如半精度）</a:t>
            </a:r>
            <a:endParaRPr lang="en-US" altLang="zh-CN" dirty="0">
              <a:latin typeface="微软雅黑" panose="020B0503020204020204" pitchFamily="34" charset="-122"/>
              <a:ea typeface="微软雅黑" panose="020B0503020204020204" pitchFamily="34" charset="-122"/>
              <a:cs typeface="Times New Roman" panose="02020603050405020304" pitchFamily="18" charset="0"/>
            </a:endParaRPr>
          </a:p>
          <a:p>
            <a:pPr marL="285750" indent="-285750">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粗网格层上算法优化</a:t>
            </a:r>
          </a:p>
        </p:txBody>
      </p:sp>
    </p:spTree>
    <p:extLst>
      <p:ext uri="{BB962C8B-B14F-4D97-AF65-F5344CB8AC3E}">
        <p14:creationId xmlns:p14="http://schemas.microsoft.com/office/powerpoint/2010/main" val="302399088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04AA1548-D3F9-3922-E212-AEC3C131A364}"/>
              </a:ext>
            </a:extLst>
          </p:cNvPr>
          <p:cNvSpPr>
            <a:spLocks noGrp="1"/>
          </p:cNvSpPr>
          <p:nvPr>
            <p:ph type="title"/>
          </p:nvPr>
        </p:nvSpPr>
        <p:spPr>
          <a:xfrm>
            <a:off x="503758" y="402325"/>
            <a:ext cx="1005403" cy="535531"/>
          </a:xfrm>
        </p:spPr>
        <p:txBody>
          <a:bodyPr/>
          <a:lstStyle/>
          <a:p>
            <a:r>
              <a:rPr lang="zh-CN" altLang="en-US" dirty="0"/>
              <a:t>致谢</a:t>
            </a:r>
          </a:p>
        </p:txBody>
      </p:sp>
      <p:sp>
        <p:nvSpPr>
          <p:cNvPr id="5" name="标题 2">
            <a:extLst>
              <a:ext uri="{FF2B5EF4-FFF2-40B4-BE49-F238E27FC236}">
                <a16:creationId xmlns:a16="http://schemas.microsoft.com/office/drawing/2014/main" id="{ED5419A3-E78A-DAA2-EB58-EBA7D321BA94}"/>
              </a:ext>
            </a:extLst>
          </p:cNvPr>
          <p:cNvSpPr txBox="1">
            <a:spLocks/>
          </p:cNvSpPr>
          <p:nvPr/>
        </p:nvSpPr>
        <p:spPr>
          <a:xfrm>
            <a:off x="3237186" y="2016914"/>
            <a:ext cx="5109091" cy="2824171"/>
          </a:xfrm>
          <a:prstGeom prst="rect">
            <a:avLst/>
          </a:prstGeom>
        </p:spPr>
        <p:txBody>
          <a:bodyPr vert="horz" wrap="none" lIns="91440" tIns="45720" rIns="91440" bIns="45720" rtlCol="0" anchor="ctr">
            <a:spAutoFit/>
          </a:bodyPr>
          <a:lstStyle>
            <a:lvl1pPr algn="l" defTabSz="914400" rtl="0" eaLnBrk="1" latinLnBrk="0" hangingPunct="1">
              <a:lnSpc>
                <a:spcPct val="90000"/>
              </a:lnSpc>
              <a:spcBef>
                <a:spcPct val="0"/>
              </a:spcBef>
              <a:buNone/>
              <a:defRPr lang="en-US" sz="3200" b="1" kern="0" dirty="0">
                <a:solidFill>
                  <a:srgbClr val="476BB3"/>
                </a:solidFill>
                <a:latin typeface="微软雅黑"/>
                <a:ea typeface="微软雅黑"/>
                <a:cs typeface="+mn-ea"/>
              </a:defRPr>
            </a:lvl1pPr>
          </a:lstStyle>
          <a:p>
            <a:pPr>
              <a:lnSpc>
                <a:spcPct val="200000"/>
              </a:lnSpc>
            </a:pPr>
            <a:r>
              <a:rPr lang="zh-CN" altLang="en-US" sz="4800" dirty="0"/>
              <a:t>请各位批评指导！</a:t>
            </a:r>
            <a:endParaRPr lang="en-US" altLang="zh-CN" sz="4800" dirty="0"/>
          </a:p>
          <a:p>
            <a:pPr algn="ctr">
              <a:lnSpc>
                <a:spcPct val="200000"/>
              </a:lnSpc>
            </a:pPr>
            <a:r>
              <a:rPr lang="zh-CN" altLang="en-US" sz="4800" dirty="0"/>
              <a:t>谢谢！</a:t>
            </a:r>
          </a:p>
        </p:txBody>
      </p:sp>
    </p:spTree>
    <p:extLst>
      <p:ext uri="{BB962C8B-B14F-4D97-AF65-F5344CB8AC3E}">
        <p14:creationId xmlns:p14="http://schemas.microsoft.com/office/powerpoint/2010/main" val="228324170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平行四边形 1"/>
          <p:cNvSpPr/>
          <p:nvPr/>
        </p:nvSpPr>
        <p:spPr>
          <a:xfrm>
            <a:off x="-3118624" y="893"/>
            <a:ext cx="7576447" cy="6856215"/>
          </a:xfrm>
          <a:prstGeom prst="parallelogram">
            <a:avLst/>
          </a:prstGeom>
          <a:solidFill>
            <a:srgbClr val="5B9BD5"/>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3" tIns="60952" rIns="121903" bIns="60952"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000" b="0" i="0" u="none" strike="noStrike" kern="1200" cap="none" spc="0" normalizeH="0" baseline="0" noProof="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10" name="组合 9"/>
          <p:cNvGrpSpPr/>
          <p:nvPr/>
        </p:nvGrpSpPr>
        <p:grpSpPr>
          <a:xfrm>
            <a:off x="3640111" y="1010725"/>
            <a:ext cx="6375139" cy="828000"/>
            <a:chOff x="3887126" y="257173"/>
            <a:chExt cx="6375139" cy="828000"/>
          </a:xfrm>
        </p:grpSpPr>
        <p:sp>
          <p:nvSpPr>
            <p:cNvPr id="59" name="椭圆 58"/>
            <p:cNvSpPr/>
            <p:nvPr/>
          </p:nvSpPr>
          <p:spPr>
            <a:xfrm>
              <a:off x="3887126" y="257173"/>
              <a:ext cx="828000" cy="828000"/>
            </a:xfrm>
            <a:prstGeom prst="ellipse">
              <a:avLst/>
            </a:prstGeom>
            <a:solidFill>
              <a:schemeClr val="bg1"/>
            </a:solidFill>
            <a:ln w="25400" cap="flat" cmpd="sng" algn="ctr">
              <a:solidFill>
                <a:srgbClr val="5B9BD5"/>
              </a:solidFill>
              <a:prstDash val="solid"/>
            </a:ln>
            <a:effectLst/>
          </p:spPr>
          <p:txBody>
            <a:bodyPr lIns="121879" tIns="60940" rIns="121879" bIns="60940" anchor="ctr"/>
            <a:lstStyle/>
            <a:p>
              <a:pPr marL="0" marR="0" lvl="0" indent="0" algn="ctr" defTabSz="1218565" rtl="0" eaLnBrk="1" fontAlgn="auto" latinLnBrk="0" hangingPunct="1">
                <a:lnSpc>
                  <a:spcPct val="100000"/>
                </a:lnSpc>
                <a:spcBef>
                  <a:spcPts val="0"/>
                </a:spcBef>
                <a:spcAft>
                  <a:spcPts val="0"/>
                </a:spcAft>
                <a:buClrTx/>
                <a:buSzTx/>
                <a:buFontTx/>
                <a:buNone/>
                <a:tabLst/>
                <a:defRPr/>
              </a:pPr>
              <a:r>
                <a:rPr kumimoji="0" lang="en-US" altLang="zh-CN" sz="2400" b="1" i="0" u="none" strike="noStrike" kern="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01</a:t>
              </a:r>
            </a:p>
          </p:txBody>
        </p:sp>
        <p:sp>
          <p:nvSpPr>
            <p:cNvPr id="62" name="矩形 61"/>
            <p:cNvSpPr/>
            <p:nvPr/>
          </p:nvSpPr>
          <p:spPr>
            <a:xfrm>
              <a:off x="4858875" y="470392"/>
              <a:ext cx="5403390" cy="489585"/>
            </a:xfrm>
            <a:prstGeom prst="rect">
              <a:avLst/>
            </a:prstGeom>
          </p:spPr>
          <p:txBody>
            <a:bodyPr wrap="square" lIns="121879" tIns="60940" rIns="121879" bIns="60940">
              <a:spAutoFit/>
            </a:bodyPr>
            <a:lstStyle/>
            <a:p>
              <a:pPr marL="0" marR="0" lvl="0" indent="0" algn="l" defTabSz="1218565" rtl="0" eaLnBrk="1" fontAlgn="auto" latinLnBrk="0" hangingPunct="1">
                <a:lnSpc>
                  <a:spcPct val="100000"/>
                </a:lnSpc>
                <a:spcBef>
                  <a:spcPts val="0"/>
                </a:spcBef>
                <a:spcAft>
                  <a:spcPts val="0"/>
                </a:spcAft>
                <a:buClrTx/>
                <a:buSzTx/>
                <a:buFontTx/>
                <a:buNone/>
                <a:tabLst/>
                <a:defRPr/>
              </a:pPr>
              <a:r>
                <a:rPr lang="en-US" altLang="zh-CN" sz="2400" b="1" kern="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DD-</a:t>
              </a:r>
              <a:r>
                <a:rPr lang="el-GR" altLang="zh-CN" sz="2400" b="1" kern="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α</a:t>
              </a:r>
              <a:r>
                <a:rPr lang="en-US" altLang="zh-CN" sz="2400" b="1" kern="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AMG</a:t>
              </a:r>
              <a:r>
                <a:rPr lang="zh-CN" altLang="en-US" sz="2400" b="1" kern="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算法介绍</a:t>
              </a:r>
            </a:p>
          </p:txBody>
        </p:sp>
      </p:grpSp>
      <p:sp>
        <p:nvSpPr>
          <p:cNvPr id="81" name="TextBox 21"/>
          <p:cNvSpPr txBox="1"/>
          <p:nvPr/>
        </p:nvSpPr>
        <p:spPr>
          <a:xfrm>
            <a:off x="-436646" y="1781936"/>
            <a:ext cx="3693337" cy="1905635"/>
          </a:xfrm>
          <a:prstGeom prst="rect">
            <a:avLst/>
          </a:prstGeom>
          <a:noFill/>
        </p:spPr>
        <p:txBody>
          <a:bodyPr wrap="square" lIns="121867" tIns="60933" rIns="121867" bIns="60933">
            <a:spAutoFit/>
          </a:bodyPr>
          <a:lstStyle/>
          <a:p>
            <a:pPr marL="0" marR="0" lvl="0" indent="0" algn="ctr" defTabSz="1218565" rtl="0" eaLnBrk="1" fontAlgn="auto" latinLnBrk="0" hangingPunct="1">
              <a:lnSpc>
                <a:spcPct val="100000"/>
              </a:lnSpc>
              <a:spcBef>
                <a:spcPts val="0"/>
              </a:spcBef>
              <a:spcAft>
                <a:spcPts val="0"/>
              </a:spcAft>
              <a:buClrTx/>
              <a:buSzTx/>
              <a:buFontTx/>
              <a:buNone/>
              <a:tabLst/>
              <a:defRPr/>
            </a:pPr>
            <a:r>
              <a:rPr kumimoji="0" lang="zh-CN" altLang="en-US" sz="8000" b="1" i="0" u="none" strike="noStrike" kern="1200" cap="none" spc="200"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目录 </a:t>
            </a:r>
            <a:endParaRPr kumimoji="0" lang="en-US" altLang="zh-CN" sz="8000" b="1" i="0" u="none" strike="noStrike" kern="1200" cap="none" spc="200"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a:p>
            <a:pPr marL="0" marR="0" lvl="0" indent="0" algn="ctr" defTabSz="1218565" rtl="0" eaLnBrk="1" fontAlgn="auto" latinLnBrk="0" hangingPunct="1">
              <a:lnSpc>
                <a:spcPct val="100000"/>
              </a:lnSpc>
              <a:spcBef>
                <a:spcPts val="0"/>
              </a:spcBef>
              <a:spcAft>
                <a:spcPts val="0"/>
              </a:spcAft>
              <a:buClrTx/>
              <a:buSzTx/>
              <a:buFontTx/>
              <a:buNone/>
              <a:tabLst/>
              <a:defRPr/>
            </a:pPr>
            <a:r>
              <a:rPr kumimoji="0" lang="en-US" altLang="zh-CN" sz="3600" b="1" i="0" u="none" strike="noStrike" kern="1200" cap="none" spc="200"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CONTENTS</a:t>
            </a:r>
          </a:p>
        </p:txBody>
      </p:sp>
      <p:grpSp>
        <p:nvGrpSpPr>
          <p:cNvPr id="11" name="组合 10"/>
          <p:cNvGrpSpPr/>
          <p:nvPr/>
        </p:nvGrpSpPr>
        <p:grpSpPr>
          <a:xfrm>
            <a:off x="3272376" y="2131131"/>
            <a:ext cx="6214815" cy="797303"/>
            <a:chOff x="3586008" y="1107706"/>
            <a:chExt cx="5851308" cy="797303"/>
          </a:xfrm>
        </p:grpSpPr>
        <p:sp>
          <p:nvSpPr>
            <p:cNvPr id="82" name="椭圆 81"/>
            <p:cNvSpPr/>
            <p:nvPr/>
          </p:nvSpPr>
          <p:spPr>
            <a:xfrm>
              <a:off x="3586008" y="1107706"/>
              <a:ext cx="779571" cy="797303"/>
            </a:xfrm>
            <a:prstGeom prst="ellipse">
              <a:avLst/>
            </a:prstGeom>
            <a:solidFill>
              <a:schemeClr val="bg1"/>
            </a:solidFill>
            <a:ln w="25400" cap="flat" cmpd="sng" algn="ctr">
              <a:solidFill>
                <a:srgbClr val="5B9BD5"/>
              </a:solidFill>
              <a:prstDash val="solid"/>
            </a:ln>
            <a:effectLst/>
          </p:spPr>
          <p:txBody>
            <a:bodyPr lIns="121879" tIns="60940" rIns="121879" bIns="60940" anchor="ctr"/>
            <a:lstStyle/>
            <a:p>
              <a:pPr marL="0" marR="0" lvl="0" indent="0" algn="ctr" defTabSz="1218565" rtl="0" eaLnBrk="1" fontAlgn="auto" latinLnBrk="0" hangingPunct="1">
                <a:lnSpc>
                  <a:spcPct val="100000"/>
                </a:lnSpc>
                <a:spcBef>
                  <a:spcPts val="0"/>
                </a:spcBef>
                <a:spcAft>
                  <a:spcPts val="0"/>
                </a:spcAft>
                <a:buClrTx/>
                <a:buSzTx/>
                <a:buFontTx/>
                <a:buNone/>
                <a:tabLst/>
                <a:defRPr/>
              </a:pPr>
              <a:r>
                <a:rPr kumimoji="0" lang="en-US" altLang="zh-CN" sz="2400" b="1" i="0" u="none" strike="noStrike" kern="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02</a:t>
              </a:r>
            </a:p>
          </p:txBody>
        </p:sp>
        <p:sp>
          <p:nvSpPr>
            <p:cNvPr id="83" name="矩形 82"/>
            <p:cNvSpPr/>
            <p:nvPr/>
          </p:nvSpPr>
          <p:spPr>
            <a:xfrm>
              <a:off x="4567693" y="1320925"/>
              <a:ext cx="4869623" cy="489585"/>
            </a:xfrm>
            <a:prstGeom prst="rect">
              <a:avLst/>
            </a:prstGeom>
          </p:spPr>
          <p:txBody>
            <a:bodyPr wrap="square" lIns="121879" tIns="60940" rIns="121879" bIns="60940">
              <a:spAutoFit/>
            </a:bodyPr>
            <a:lstStyle/>
            <a:p>
              <a:pPr marL="0" marR="0" lvl="0" indent="0" algn="l" defTabSz="1218565" rtl="0" eaLnBrk="1" fontAlgn="auto" latinLnBrk="0" hangingPunct="1">
                <a:lnSpc>
                  <a:spcPct val="100000"/>
                </a:lnSpc>
                <a:spcBef>
                  <a:spcPts val="0"/>
                </a:spcBef>
                <a:spcAft>
                  <a:spcPts val="0"/>
                </a:spcAft>
                <a:buClrTx/>
                <a:buSzTx/>
                <a:buFontTx/>
                <a:buNone/>
                <a:tabLst/>
                <a:defRPr/>
              </a:pPr>
              <a:r>
                <a:rPr lang="zh-CN" altLang="en-US" sz="2400" b="1" kern="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sym typeface="+mn-ea"/>
                </a:rPr>
                <a:t>算法扩展</a:t>
              </a:r>
              <a:endParaRPr kumimoji="0" lang="zh-CN" altLang="en-US" sz="2400" b="1" i="0" u="none" strike="noStrike" kern="1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7" name="组合 16"/>
          <p:cNvGrpSpPr/>
          <p:nvPr/>
        </p:nvGrpSpPr>
        <p:grpSpPr>
          <a:xfrm>
            <a:off x="2858376" y="4447867"/>
            <a:ext cx="7779298" cy="828000"/>
            <a:chOff x="3377487" y="2030239"/>
            <a:chExt cx="7779298" cy="828000"/>
          </a:xfrm>
        </p:grpSpPr>
        <p:sp>
          <p:nvSpPr>
            <p:cNvPr id="84" name="椭圆 83"/>
            <p:cNvSpPr/>
            <p:nvPr/>
          </p:nvSpPr>
          <p:spPr>
            <a:xfrm>
              <a:off x="3377487" y="2030239"/>
              <a:ext cx="828000" cy="828000"/>
            </a:xfrm>
            <a:prstGeom prst="ellipse">
              <a:avLst/>
            </a:prstGeom>
            <a:solidFill>
              <a:schemeClr val="bg1"/>
            </a:solidFill>
            <a:ln w="25400" cap="flat" cmpd="sng" algn="ctr">
              <a:solidFill>
                <a:srgbClr val="5B9BD5"/>
              </a:solidFill>
              <a:prstDash val="solid"/>
            </a:ln>
            <a:effectLst/>
          </p:spPr>
          <p:txBody>
            <a:bodyPr lIns="121879" tIns="60940" rIns="121879" bIns="60940" anchor="ctr"/>
            <a:lstStyle/>
            <a:p>
              <a:pPr marL="0" marR="0" lvl="0" indent="0" algn="ctr" defTabSz="1218565" rtl="0" eaLnBrk="1" fontAlgn="auto" latinLnBrk="0" hangingPunct="1">
                <a:lnSpc>
                  <a:spcPct val="100000"/>
                </a:lnSpc>
                <a:spcBef>
                  <a:spcPts val="0"/>
                </a:spcBef>
                <a:spcAft>
                  <a:spcPts val="0"/>
                </a:spcAft>
                <a:buClrTx/>
                <a:buSzTx/>
                <a:buFontTx/>
                <a:buNone/>
                <a:tabLst/>
                <a:defRPr/>
              </a:pPr>
              <a:r>
                <a:rPr kumimoji="0" lang="en-US" altLang="zh-CN" sz="2400" b="1" i="0" u="none" strike="noStrike" kern="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04</a:t>
              </a:r>
            </a:p>
          </p:txBody>
        </p:sp>
        <p:sp>
          <p:nvSpPr>
            <p:cNvPr id="85" name="矩形 84"/>
            <p:cNvSpPr/>
            <p:nvPr/>
          </p:nvSpPr>
          <p:spPr>
            <a:xfrm>
              <a:off x="4359172" y="2243458"/>
              <a:ext cx="6797613" cy="489585"/>
            </a:xfrm>
            <a:prstGeom prst="rect">
              <a:avLst/>
            </a:prstGeom>
          </p:spPr>
          <p:txBody>
            <a:bodyPr wrap="square" lIns="121879" tIns="60940" rIns="121879" bIns="60940">
              <a:spAutoFit/>
            </a:bodyPr>
            <a:lstStyle/>
            <a:p>
              <a:pPr marL="0" marR="0" lvl="0" indent="0" algn="l" defTabSz="1218565" rtl="0" eaLnBrk="1" fontAlgn="auto" latinLnBrk="0" hangingPunct="1">
                <a:lnSpc>
                  <a:spcPct val="100000"/>
                </a:lnSpc>
                <a:spcBef>
                  <a:spcPts val="0"/>
                </a:spcBef>
                <a:spcAft>
                  <a:spcPts val="0"/>
                </a:spcAft>
                <a:buClrTx/>
                <a:buSzTx/>
                <a:buFontTx/>
                <a:buNone/>
                <a:tabLst/>
                <a:defRPr/>
              </a:pPr>
              <a:endParaRPr kumimoji="0" lang="zh-CN" altLang="en-US" sz="2400" b="1" i="0" u="none" strike="noStrike" kern="1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25" name="矩形 24"/>
          <p:cNvSpPr/>
          <p:nvPr/>
        </p:nvSpPr>
        <p:spPr>
          <a:xfrm>
            <a:off x="3827543" y="4634871"/>
            <a:ext cx="6900883" cy="489585"/>
          </a:xfrm>
          <a:prstGeom prst="rect">
            <a:avLst/>
          </a:prstGeom>
        </p:spPr>
        <p:txBody>
          <a:bodyPr wrap="square" lIns="121879" tIns="60940" rIns="121879" bIns="60940">
            <a:spAutoFit/>
          </a:bodyPr>
          <a:lstStyle/>
          <a:p>
            <a:pPr marL="0" marR="0" lvl="0" indent="0" algn="l" defTabSz="1218565" rtl="0" eaLnBrk="1" fontAlgn="auto" latinLnBrk="0" hangingPunct="1">
              <a:lnSpc>
                <a:spcPct val="100000"/>
              </a:lnSpc>
              <a:spcBef>
                <a:spcPts val="0"/>
              </a:spcBef>
              <a:spcAft>
                <a:spcPts val="0"/>
              </a:spcAft>
              <a:buClrTx/>
              <a:buSzTx/>
              <a:buFontTx/>
              <a:buNone/>
              <a:tabLst/>
              <a:defRPr/>
            </a:pPr>
            <a:r>
              <a:rPr lang="zh-CN" altLang="en-US" sz="2400" b="1" kern="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总结与</a:t>
            </a:r>
            <a:r>
              <a:rPr kumimoji="0" lang="zh-CN" altLang="en-US" sz="2400" b="1" i="0" u="none" strike="noStrike" kern="1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展望</a:t>
            </a:r>
          </a:p>
        </p:txBody>
      </p:sp>
      <p:pic>
        <p:nvPicPr>
          <p:cNvPr id="4" name="图片 3">
            <a:extLst>
              <a:ext uri="{FF2B5EF4-FFF2-40B4-BE49-F238E27FC236}">
                <a16:creationId xmlns:a16="http://schemas.microsoft.com/office/drawing/2014/main" id="{69697908-F9F2-6B85-4485-2B0A0E50747C}"/>
              </a:ext>
            </a:extLst>
          </p:cNvPr>
          <p:cNvPicPr>
            <a:picLocks noChangeAspect="1"/>
          </p:cNvPicPr>
          <p:nvPr/>
        </p:nvPicPr>
        <p:blipFill>
          <a:blip r:embed="rId3"/>
          <a:stretch>
            <a:fillRect/>
          </a:stretch>
        </p:blipFill>
        <p:spPr>
          <a:xfrm>
            <a:off x="8896351" y="3518660"/>
            <a:ext cx="2914650" cy="3029098"/>
          </a:xfrm>
          <a:prstGeom prst="rect">
            <a:avLst/>
          </a:prstGeom>
        </p:spPr>
      </p:pic>
      <p:grpSp>
        <p:nvGrpSpPr>
          <p:cNvPr id="3" name="组合 2">
            <a:extLst>
              <a:ext uri="{FF2B5EF4-FFF2-40B4-BE49-F238E27FC236}">
                <a16:creationId xmlns:a16="http://schemas.microsoft.com/office/drawing/2014/main" id="{75BE5C6B-9E2D-CD37-9FBC-19890B188C60}"/>
              </a:ext>
            </a:extLst>
          </p:cNvPr>
          <p:cNvGrpSpPr/>
          <p:nvPr/>
        </p:nvGrpSpPr>
        <p:grpSpPr>
          <a:xfrm>
            <a:off x="3121287" y="3339279"/>
            <a:ext cx="6214815" cy="828000"/>
            <a:chOff x="3586008" y="1107706"/>
            <a:chExt cx="5851308" cy="828000"/>
          </a:xfrm>
        </p:grpSpPr>
        <p:sp>
          <p:nvSpPr>
            <p:cNvPr id="5" name="椭圆 4">
              <a:extLst>
                <a:ext uri="{FF2B5EF4-FFF2-40B4-BE49-F238E27FC236}">
                  <a16:creationId xmlns:a16="http://schemas.microsoft.com/office/drawing/2014/main" id="{B8EDF238-038D-3326-1711-5D68F9DDBDB1}"/>
                </a:ext>
              </a:extLst>
            </p:cNvPr>
            <p:cNvSpPr/>
            <p:nvPr/>
          </p:nvSpPr>
          <p:spPr>
            <a:xfrm>
              <a:off x="3586008" y="1107706"/>
              <a:ext cx="779570" cy="828000"/>
            </a:xfrm>
            <a:prstGeom prst="ellipse">
              <a:avLst/>
            </a:prstGeom>
            <a:solidFill>
              <a:schemeClr val="bg1"/>
            </a:solidFill>
            <a:ln w="25400" cap="flat" cmpd="sng" algn="ctr">
              <a:solidFill>
                <a:srgbClr val="5B9BD5"/>
              </a:solidFill>
              <a:prstDash val="solid"/>
            </a:ln>
            <a:effectLst/>
          </p:spPr>
          <p:txBody>
            <a:bodyPr lIns="121879" tIns="60940" rIns="121879" bIns="60940" anchor="ctr"/>
            <a:lstStyle/>
            <a:p>
              <a:pPr marL="0" marR="0" lvl="0" indent="0" algn="ctr" defTabSz="1218565" rtl="0" eaLnBrk="1" fontAlgn="auto" latinLnBrk="0" hangingPunct="1">
                <a:lnSpc>
                  <a:spcPct val="100000"/>
                </a:lnSpc>
                <a:spcBef>
                  <a:spcPts val="0"/>
                </a:spcBef>
                <a:spcAft>
                  <a:spcPts val="0"/>
                </a:spcAft>
                <a:buClrTx/>
                <a:buSzTx/>
                <a:buFontTx/>
                <a:buNone/>
                <a:tabLst/>
                <a:defRPr/>
              </a:pPr>
              <a:r>
                <a:rPr kumimoji="0" lang="en-US" altLang="zh-CN" sz="2400" b="1" i="0" u="none" strike="noStrike" kern="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03</a:t>
              </a:r>
            </a:p>
          </p:txBody>
        </p:sp>
        <p:sp>
          <p:nvSpPr>
            <p:cNvPr id="6" name="矩形 5">
              <a:extLst>
                <a:ext uri="{FF2B5EF4-FFF2-40B4-BE49-F238E27FC236}">
                  <a16:creationId xmlns:a16="http://schemas.microsoft.com/office/drawing/2014/main" id="{39E94FC1-8E57-678D-F896-1E4F54F4DD0E}"/>
                </a:ext>
              </a:extLst>
            </p:cNvPr>
            <p:cNvSpPr/>
            <p:nvPr/>
          </p:nvSpPr>
          <p:spPr>
            <a:xfrm>
              <a:off x="4567693" y="1320925"/>
              <a:ext cx="4869623" cy="489585"/>
            </a:xfrm>
            <a:prstGeom prst="rect">
              <a:avLst/>
            </a:prstGeom>
          </p:spPr>
          <p:txBody>
            <a:bodyPr wrap="square" lIns="121879" tIns="60940" rIns="121879" bIns="60940">
              <a:spAutoFit/>
            </a:bodyPr>
            <a:lstStyle/>
            <a:p>
              <a:pPr marL="0" marR="0" lvl="0" indent="0" algn="l" defTabSz="1218565" rtl="0" eaLnBrk="1" fontAlgn="auto" latinLnBrk="0" hangingPunct="1">
                <a:lnSpc>
                  <a:spcPct val="100000"/>
                </a:lnSpc>
                <a:spcBef>
                  <a:spcPts val="0"/>
                </a:spcBef>
                <a:spcAft>
                  <a:spcPts val="0"/>
                </a:spcAft>
                <a:buClrTx/>
                <a:buSzTx/>
                <a:buFontTx/>
                <a:buNone/>
                <a:tabLst/>
                <a:defRPr/>
              </a:pPr>
              <a:r>
                <a:rPr lang="zh-CN" altLang="en-US" sz="2400" b="1" kern="1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sym typeface="+mn-ea"/>
                </a:rPr>
                <a:t>性能评测</a:t>
              </a:r>
              <a:endParaRPr kumimoji="0" lang="zh-CN" altLang="en-US" sz="2400" b="1" i="0" u="none" strike="noStrike" kern="1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spTree>
  </p:cSld>
  <p:clrMapOvr>
    <a:masterClrMapping/>
  </p:clrMapOvr>
  <p:transition spd="slow">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C1D5DF-0B6E-2934-3011-0CE0D97B6F98}"/>
              </a:ext>
            </a:extLst>
          </p:cNvPr>
          <p:cNvSpPr>
            <a:spLocks noGrp="1"/>
          </p:cNvSpPr>
          <p:nvPr>
            <p:ph type="title"/>
          </p:nvPr>
        </p:nvSpPr>
        <p:spPr>
          <a:xfrm>
            <a:off x="404729" y="481444"/>
            <a:ext cx="5023305" cy="535531"/>
          </a:xfrm>
        </p:spPr>
        <p:txBody>
          <a:bodyPr/>
          <a:lstStyle/>
          <a:p>
            <a:r>
              <a:rPr lang="en-US" altLang="zh-CN" dirty="0"/>
              <a:t>LQCD</a:t>
            </a:r>
            <a:r>
              <a:rPr lang="zh-CN" altLang="en-US" dirty="0"/>
              <a:t>应用中的困难与挑战</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FF66A829-14D8-451B-4CA2-C57B87F28387}"/>
                  </a:ext>
                </a:extLst>
              </p:cNvPr>
              <p:cNvSpPr txBox="1">
                <a:spLocks/>
              </p:cNvSpPr>
              <p:nvPr/>
            </p:nvSpPr>
            <p:spPr>
              <a:xfrm>
                <a:off x="377425" y="1285415"/>
                <a:ext cx="5279209" cy="207814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sz="1800" dirty="0">
                    <a:latin typeface="Times New Roman" panose="02020603050405020304" pitchFamily="18" charset="0"/>
                    <a:ea typeface="微软雅黑" panose="020B0503020204020204" pitchFamily="34" charset="-122"/>
                    <a:cs typeface="Times New Roman" panose="02020603050405020304" pitchFamily="18" charset="0"/>
                  </a:rPr>
                  <a:t>LQCD中的计算挑战：求解大型稀疏线性方程</a:t>
                </a:r>
                <a14:m>
                  <m:oMath xmlns:m="http://schemas.openxmlformats.org/officeDocument/2006/math">
                    <m:r>
                      <a:rPr lang="en-US" altLang="zh-CN" sz="1800" b="0" i="1" smtClean="0">
                        <a:latin typeface="Cambria Math" panose="02040503050406030204" pitchFamily="18" charset="0"/>
                        <a:ea typeface="微软雅黑" panose="020B0503020204020204" pitchFamily="34" charset="-122"/>
                      </a:rPr>
                      <m:t>𝐷</m:t>
                    </m:r>
                    <m:r>
                      <a:rPr lang="en-US" altLang="zh-CN" sz="1800" b="0" i="1" smtClean="0">
                        <a:latin typeface="Cambria Math" panose="02040503050406030204" pitchFamily="18" charset="0"/>
                        <a:ea typeface="微软雅黑" panose="020B0503020204020204" pitchFamily="34" charset="-122"/>
                        <a:sym typeface="Symbol" panose="05050102010706020507" pitchFamily="18" charset="2"/>
                      </a:rPr>
                      <m:t>=</m:t>
                    </m:r>
                  </m:oMath>
                </a14:m>
                <a:r>
                  <a:rPr lang="en-US" altLang="zh-CN" sz="1800" dirty="0">
                    <a:latin typeface="Times New Roman" panose="02020603050405020304" pitchFamily="18" charset="0"/>
                    <a:ea typeface="微软雅黑" panose="020B0503020204020204" pitchFamily="34" charset="-122"/>
                    <a:cs typeface="Times New Roman" panose="02020603050405020304" pitchFamily="18" charset="0"/>
                  </a:rPr>
                  <a:t>, </a:t>
                </a:r>
                <a14:m>
                  <m:oMath xmlns:m="http://schemas.openxmlformats.org/officeDocument/2006/math">
                    <m:r>
                      <m:rPr>
                        <m:sty m:val="p"/>
                      </m:rPr>
                      <a:rPr lang="en-US" altLang="zh-CN" sz="1800" b="0" i="0" smtClean="0">
                        <a:latin typeface="Cambria Math" panose="02040503050406030204" pitchFamily="18" charset="0"/>
                        <a:ea typeface="Cambria Math" panose="02040503050406030204" pitchFamily="18" charset="0"/>
                      </a:rPr>
                      <m:t>D</m:t>
                    </m:r>
                    <m:r>
                      <a:rPr lang="en-US" altLang="zh-CN" sz="1800" i="1" smtClean="0">
                        <a:latin typeface="Cambria Math" panose="02040503050406030204" pitchFamily="18" charset="0"/>
                        <a:ea typeface="Cambria Math" panose="02040503050406030204" pitchFamily="18" charset="0"/>
                      </a:rPr>
                      <m:t>∈</m:t>
                    </m:r>
                    <m:sSup>
                      <m:sSupPr>
                        <m:ctrlPr>
                          <a:rPr lang="en-US" altLang="zh-CN" sz="1800" i="1" smtClean="0">
                            <a:latin typeface="Cambria Math" panose="02040503050406030204" pitchFamily="18" charset="0"/>
                            <a:ea typeface="Cambria Math" panose="02040503050406030204" pitchFamily="18" charset="0"/>
                          </a:rPr>
                        </m:ctrlPr>
                      </m:sSupPr>
                      <m:e>
                        <m:r>
                          <a:rPr lang="en-US" altLang="zh-CN" sz="1800" b="0" i="1" smtClean="0">
                            <a:latin typeface="Cambria Math" panose="02040503050406030204" pitchFamily="18" charset="0"/>
                            <a:ea typeface="Cambria Math" panose="02040503050406030204" pitchFamily="18" charset="0"/>
                          </a:rPr>
                          <m:t>𝐶</m:t>
                        </m:r>
                      </m:e>
                      <m:sup>
                        <m:r>
                          <a:rPr lang="en-US" altLang="zh-CN" sz="1800" b="0" i="1" smtClean="0">
                            <a:latin typeface="Cambria Math" panose="02040503050406030204" pitchFamily="18" charset="0"/>
                            <a:ea typeface="Cambria Math" panose="02040503050406030204" pitchFamily="18" charset="0"/>
                          </a:rPr>
                          <m:t>𝑛</m:t>
                        </m:r>
                        <m:r>
                          <a:rPr lang="en-US" altLang="zh-CN" sz="1800" b="0" i="1" smtClean="0">
                            <a:latin typeface="Cambria Math" panose="02040503050406030204" pitchFamily="18" charset="0"/>
                            <a:ea typeface="Cambria Math" panose="02040503050406030204" pitchFamily="18" charset="0"/>
                            <a:sym typeface="Symbol" panose="05050102010706020507" pitchFamily="18" charset="2"/>
                          </a:rPr>
                          <m:t></m:t>
                        </m:r>
                        <m:r>
                          <a:rPr lang="en-US" altLang="zh-CN" sz="1800" b="0" i="1" smtClean="0">
                            <a:latin typeface="Cambria Math" panose="02040503050406030204" pitchFamily="18" charset="0"/>
                            <a:ea typeface="Cambria Math" panose="02040503050406030204" pitchFamily="18" charset="0"/>
                            <a:sym typeface="Symbol" panose="05050102010706020507" pitchFamily="18" charset="2"/>
                          </a:rPr>
                          <m:t>𝑛</m:t>
                        </m:r>
                      </m:sup>
                    </m:sSup>
                  </m:oMath>
                </a14:m>
                <a:r>
                  <a:rPr lang="en-US" altLang="zh-CN" sz="1800" dirty="0">
                    <a:latin typeface="Times New Roman" panose="02020603050405020304" pitchFamily="18" charset="0"/>
                    <a:ea typeface="微软雅黑" panose="020B0503020204020204" pitchFamily="34" charset="-122"/>
                    <a:cs typeface="Times New Roman" panose="02020603050405020304" pitchFamily="18" charset="0"/>
                  </a:rPr>
                  <a:t>, </a:t>
                </a:r>
                <a14:m>
                  <m:oMath xmlns:m="http://schemas.openxmlformats.org/officeDocument/2006/math">
                    <m:r>
                      <m:rPr>
                        <m:sty m:val="p"/>
                      </m:rPr>
                      <a:rPr lang="en-US" altLang="zh-CN" sz="1800" dirty="0" smtClean="0">
                        <a:latin typeface="Cambria Math" panose="02040503050406030204" pitchFamily="18" charset="0"/>
                        <a:ea typeface="Cambria Math" panose="02040503050406030204" pitchFamily="18" charset="0"/>
                      </a:rPr>
                      <m:t>b</m:t>
                    </m:r>
                    <m:r>
                      <a:rPr lang="en-US" altLang="zh-CN" sz="1800" i="1">
                        <a:latin typeface="Cambria Math" panose="02040503050406030204" pitchFamily="18" charset="0"/>
                        <a:ea typeface="Cambria Math" panose="02040503050406030204" pitchFamily="18" charset="0"/>
                      </a:rPr>
                      <m:t>∈</m:t>
                    </m:r>
                    <m:sSup>
                      <m:sSupPr>
                        <m:ctrlPr>
                          <a:rPr lang="en-US" altLang="zh-CN" sz="1800" i="1">
                            <a:latin typeface="Cambria Math" panose="02040503050406030204" pitchFamily="18" charset="0"/>
                            <a:ea typeface="Cambria Math" panose="02040503050406030204" pitchFamily="18" charset="0"/>
                          </a:rPr>
                        </m:ctrlPr>
                      </m:sSupPr>
                      <m:e>
                        <m:r>
                          <a:rPr lang="en-US" altLang="zh-CN" sz="1800" i="1">
                            <a:latin typeface="Cambria Math" panose="02040503050406030204" pitchFamily="18" charset="0"/>
                            <a:ea typeface="Cambria Math" panose="02040503050406030204" pitchFamily="18" charset="0"/>
                          </a:rPr>
                          <m:t>𝐶</m:t>
                        </m:r>
                      </m:e>
                      <m:sup>
                        <m:r>
                          <a:rPr lang="en-US" altLang="zh-CN" sz="1800" i="1">
                            <a:latin typeface="Cambria Math" panose="02040503050406030204" pitchFamily="18" charset="0"/>
                            <a:ea typeface="Cambria Math" panose="02040503050406030204" pitchFamily="18" charset="0"/>
                          </a:rPr>
                          <m:t>𝑛</m:t>
                        </m:r>
                      </m:sup>
                    </m:sSup>
                  </m:oMath>
                </a14:m>
                <a:endParaRPr lang="en-US" altLang="zh-CN" sz="1800" dirty="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50000"/>
                  </a:lnSpc>
                </a:pPr>
                <a:r>
                  <a:rPr lang="zh-CN" altLang="en-US" sz="1800" dirty="0">
                    <a:latin typeface="Times New Roman" panose="02020603050405020304" pitchFamily="18" charset="0"/>
                    <a:ea typeface="微软雅黑" panose="020B0503020204020204" pitchFamily="34" charset="-122"/>
                    <a:cs typeface="Times New Roman" panose="02020603050405020304" pitchFamily="18" charset="0"/>
                  </a:rPr>
                  <a:t>这里D=D(U,m)是 Dirac 算子在四维时空格上的离散化</a:t>
                </a:r>
              </a:p>
            </p:txBody>
          </p:sp>
        </mc:Choice>
        <mc:Fallback xmlns="">
          <p:sp>
            <p:nvSpPr>
              <p:cNvPr id="3" name="内容占位符 2">
                <a:extLst>
                  <a:ext uri="{FF2B5EF4-FFF2-40B4-BE49-F238E27FC236}">
                    <a16:creationId xmlns:a16="http://schemas.microsoft.com/office/drawing/2014/main" id="{FF66A829-14D8-451B-4CA2-C57B87F28387}"/>
                  </a:ext>
                </a:extLst>
              </p:cNvPr>
              <p:cNvSpPr txBox="1">
                <a:spLocks noRot="1" noChangeAspect="1" noMove="1" noResize="1" noEditPoints="1" noAdjustHandles="1" noChangeArrowheads="1" noChangeShapeType="1" noTextEdit="1"/>
              </p:cNvSpPr>
              <p:nvPr/>
            </p:nvSpPr>
            <p:spPr>
              <a:xfrm>
                <a:off x="377425" y="1285415"/>
                <a:ext cx="5279209" cy="2078145"/>
              </a:xfrm>
              <a:prstGeom prst="rect">
                <a:avLst/>
              </a:prstGeom>
              <a:blipFill>
                <a:blip r:embed="rId3"/>
                <a:stretch>
                  <a:fillRect l="-808" r="-693"/>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BECBF66C-5219-838A-40BD-4EA3BAF7E61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7435" y="3494441"/>
            <a:ext cx="2121400" cy="2128642"/>
          </a:xfrm>
          <a:prstGeom prst="rect">
            <a:avLst/>
          </a:prstGeom>
        </p:spPr>
      </p:pic>
      <p:sp>
        <p:nvSpPr>
          <p:cNvPr id="10" name="文本框 9">
            <a:extLst>
              <a:ext uri="{FF2B5EF4-FFF2-40B4-BE49-F238E27FC236}">
                <a16:creationId xmlns:a16="http://schemas.microsoft.com/office/drawing/2014/main" id="{1C4767DD-2D31-A0F8-D7B9-69567B0930B3}"/>
              </a:ext>
            </a:extLst>
          </p:cNvPr>
          <p:cNvSpPr txBox="1"/>
          <p:nvPr/>
        </p:nvSpPr>
        <p:spPr>
          <a:xfrm>
            <a:off x="148654" y="5669068"/>
            <a:ext cx="2444900" cy="307777"/>
          </a:xfrm>
          <a:prstGeom prst="rect">
            <a:avLst/>
          </a:prstGeom>
          <a:noFill/>
        </p:spPr>
        <p:txBody>
          <a:bodyPr wrap="none" rtlCol="0">
            <a:spAutoFit/>
          </a:bodyPr>
          <a:lstStyle/>
          <a:p>
            <a:r>
              <a:rPr lang="en-US" altLang="zh-CN" sz="1400" dirty="0">
                <a:latin typeface="微软雅黑" panose="020B0503020204020204" pitchFamily="34" charset="-122"/>
                <a:ea typeface="微软雅黑" panose="020B0503020204020204" pitchFamily="34" charset="-122"/>
              </a:rPr>
              <a:t>4</a:t>
            </a:r>
            <a:r>
              <a:rPr lang="zh-CN" altLang="en-US" sz="1400" dirty="0">
                <a:latin typeface="微软雅黑" panose="020B0503020204020204" pitchFamily="34" charset="-122"/>
                <a:ea typeface="微软雅黑" panose="020B0503020204020204" pitchFamily="34" charset="-122"/>
              </a:rPr>
              <a:t>维情况下的费米子矩阵形式</a:t>
            </a:r>
            <a:endParaRPr lang="en-US" altLang="zh-CN" sz="1400" dirty="0">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51B1FCBD-6052-2CF6-9B82-E29DFDDE2CCC}"/>
                  </a:ext>
                </a:extLst>
              </p:cNvPr>
              <p:cNvSpPr txBox="1"/>
              <p:nvPr/>
            </p:nvSpPr>
            <p:spPr>
              <a:xfrm>
                <a:off x="2700558" y="3248114"/>
                <a:ext cx="2771251" cy="2951705"/>
              </a:xfrm>
              <a:prstGeom prst="rect">
                <a:avLst/>
              </a:prstGeom>
              <a:noFill/>
            </p:spPr>
            <p:txBody>
              <a:bodyPr wrap="square">
                <a:spAutoFit/>
              </a:bodyPr>
              <a:lstStyle/>
              <a:p>
                <a:pPr marL="285750" indent="-285750">
                  <a:lnSpc>
                    <a:spcPct val="150000"/>
                  </a:lnSpc>
                  <a:buFont typeface="Wingdings" panose="05000000000000000000" pitchFamily="2" charset="2"/>
                  <a:buChar char="Ø"/>
                </a:pP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4</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维</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9</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点</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Stencil </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有限差分</a:t>
                </a:r>
                <a:endParaRPr lang="en-US" altLang="zh-CN" dirty="0">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lnSpc>
                    <a:spcPct val="150000"/>
                  </a:lnSpc>
                  <a:buFont typeface="Wingdings" panose="05000000000000000000" pitchFamily="2" charset="2"/>
                  <a:buChar char="Ø"/>
                </a:pP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几何规则、极度稀疏矩阵</a:t>
                </a:r>
                <a:endParaRPr lang="en-US" altLang="zh-CN" dirty="0">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lnSpc>
                    <a:spcPct val="150000"/>
                  </a:lnSpc>
                  <a:buFont typeface="Wingdings" panose="05000000000000000000" pitchFamily="2" charset="2"/>
                  <a:buChar char="Ø"/>
                </a:pP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每个相邻格点间计算涉及</a:t>
                </a:r>
                <a14:m>
                  <m:oMath xmlns:m="http://schemas.openxmlformats.org/officeDocument/2006/math">
                    <m:r>
                      <a:rPr lang="en-US" altLang="zh-CN" i="1">
                        <a:latin typeface="Cambria Math" panose="02040503050406030204" pitchFamily="18" charset="0"/>
                      </a:rPr>
                      <m:t>3⊗4=12</m:t>
                    </m:r>
                  </m:oMath>
                </a14:m>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维的</a:t>
                </a: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张量计算</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矩阵向量乘</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计算</a:t>
                </a:r>
                <a:endParaRPr lang="en-US" altLang="zh-CN"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lnSpc>
                    <a:spcPct val="150000"/>
                  </a:lnSpc>
                  <a:buFont typeface="Wingdings" panose="05000000000000000000" pitchFamily="2" charset="2"/>
                  <a:buChar char="Ø"/>
                </a:pPr>
                <a:r>
                  <a:rPr lang="zh-CN" altLang="en-US"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矩阵维度</a:t>
                </a:r>
                <a:r>
                  <a:rPr lang="en-US" altLang="zh-CN"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O(10</a:t>
                </a:r>
                <a:r>
                  <a:rPr lang="en-US" altLang="zh-CN" b="1" baseline="30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8</a:t>
                </a:r>
                <a:r>
                  <a:rPr lang="en-US" altLang="zh-CN"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~10</a:t>
                </a:r>
                <a:r>
                  <a:rPr lang="en-US" altLang="zh-CN" b="1" baseline="30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9</a:t>
                </a:r>
                <a:r>
                  <a:rPr lang="en-US" altLang="zh-CN"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a:t>
                </a:r>
              </a:p>
            </p:txBody>
          </p:sp>
        </mc:Choice>
        <mc:Fallback xmlns="">
          <p:sp>
            <p:nvSpPr>
              <p:cNvPr id="12" name="文本框 11">
                <a:extLst>
                  <a:ext uri="{FF2B5EF4-FFF2-40B4-BE49-F238E27FC236}">
                    <a16:creationId xmlns:a16="http://schemas.microsoft.com/office/drawing/2014/main" id="{51B1FCBD-6052-2CF6-9B82-E29DFDDE2CCC}"/>
                  </a:ext>
                </a:extLst>
              </p:cNvPr>
              <p:cNvSpPr txBox="1">
                <a:spLocks noRot="1" noChangeAspect="1" noMove="1" noResize="1" noEditPoints="1" noAdjustHandles="1" noChangeArrowheads="1" noChangeShapeType="1" noTextEdit="1"/>
              </p:cNvSpPr>
              <p:nvPr/>
            </p:nvSpPr>
            <p:spPr>
              <a:xfrm>
                <a:off x="2700558" y="3248114"/>
                <a:ext cx="2771251" cy="2951705"/>
              </a:xfrm>
              <a:prstGeom prst="rect">
                <a:avLst/>
              </a:prstGeom>
              <a:blipFill>
                <a:blip r:embed="rId5"/>
                <a:stretch>
                  <a:fillRect l="-1319" r="-1758" b="-2479"/>
                </a:stretch>
              </a:blipFill>
            </p:spPr>
            <p:txBody>
              <a:bodyPr/>
              <a:lstStyle/>
              <a:p>
                <a:r>
                  <a:rPr lang="zh-CN" altLang="en-US">
                    <a:noFill/>
                  </a:rPr>
                  <a:t> </a:t>
                </a:r>
              </a:p>
            </p:txBody>
          </p:sp>
        </mc:Fallback>
      </mc:AlternateContent>
      <p:sp>
        <p:nvSpPr>
          <p:cNvPr id="6" name="文本框 5">
            <a:extLst>
              <a:ext uri="{FF2B5EF4-FFF2-40B4-BE49-F238E27FC236}">
                <a16:creationId xmlns:a16="http://schemas.microsoft.com/office/drawing/2014/main" id="{AB77D19D-EB98-6B8F-3A41-5BCA0CD43686}"/>
              </a:ext>
            </a:extLst>
          </p:cNvPr>
          <p:cNvSpPr txBox="1"/>
          <p:nvPr/>
        </p:nvSpPr>
        <p:spPr>
          <a:xfrm>
            <a:off x="5946536" y="1285415"/>
            <a:ext cx="6096810" cy="2951898"/>
          </a:xfrm>
          <a:prstGeom prst="rect">
            <a:avLst/>
          </a:prstGeom>
          <a:noFill/>
        </p:spPr>
        <p:txBody>
          <a:bodyPr wrap="square">
            <a:spAutoFit/>
          </a:bodyPr>
          <a:lstStyle/>
          <a:p>
            <a:pPr>
              <a:lnSpc>
                <a:spcPct val="150000"/>
              </a:lnSpc>
            </a:pPr>
            <a:r>
              <a:rPr lang="zh-CN" altLang="en-US" sz="1800" b="1" dirty="0">
                <a:latin typeface="微软雅黑" panose="020B0503020204020204" pitchFamily="34" charset="-122"/>
                <a:ea typeface="微软雅黑" panose="020B0503020204020204" pitchFamily="34" charset="-122"/>
              </a:rPr>
              <a:t>求解方法</a:t>
            </a:r>
            <a:endParaRPr lang="en-US" altLang="zh-CN" sz="1800" b="1" dirty="0">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sz="1800" dirty="0">
                <a:latin typeface="微软雅黑" panose="020B0503020204020204" pitchFamily="34" charset="-122"/>
                <a:ea typeface="微软雅黑" panose="020B0503020204020204" pitchFamily="34" charset="-122"/>
              </a:rPr>
              <a:t>通常采用</a:t>
            </a:r>
            <a:r>
              <a:rPr lang="zh-CN" altLang="en-US" sz="1800" dirty="0">
                <a:latin typeface="微软雅黑" panose="020B0503020204020204" pitchFamily="34" charset="-122"/>
                <a:ea typeface="微软雅黑" panose="020B0503020204020204" pitchFamily="34" charset="-122"/>
                <a:cs typeface="Times New Roman" panose="02020603050405020304" pitchFamily="18" charset="0"/>
              </a:rPr>
              <a:t>Krylov</a:t>
            </a:r>
            <a:r>
              <a:rPr lang="zh-CN" altLang="en-US" sz="1800" dirty="0">
                <a:latin typeface="微软雅黑" panose="020B0503020204020204" pitchFamily="34" charset="-122"/>
                <a:ea typeface="微软雅黑" panose="020B0503020204020204" pitchFamily="34" charset="-122"/>
              </a:rPr>
              <a:t>子空间方法求解</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CG</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GMRES</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GCR</a:t>
            </a:r>
            <a:r>
              <a:rPr lang="zh-CN" altLang="en-US" dirty="0">
                <a:latin typeface="微软雅黑" panose="020B0503020204020204" pitchFamily="34" charset="-122"/>
                <a:ea typeface="微软雅黑" panose="020B0503020204020204" pitchFamily="34" charset="-122"/>
              </a:rPr>
              <a:t>，</a:t>
            </a:r>
            <a:r>
              <a:rPr lang="en-US" altLang="zh-CN" dirty="0" err="1">
                <a:latin typeface="微软雅黑" panose="020B0503020204020204" pitchFamily="34" charset="-122"/>
                <a:ea typeface="微软雅黑" panose="020B0503020204020204" pitchFamily="34" charset="-122"/>
              </a:rPr>
              <a:t>BiCGStab</a:t>
            </a:r>
            <a:r>
              <a:rPr lang="en-US" altLang="zh-CN" dirty="0">
                <a:latin typeface="微软雅黑" panose="020B0503020204020204" pitchFamily="34" charset="-122"/>
                <a:ea typeface="微软雅黑" panose="020B0503020204020204" pitchFamily="34" charset="-122"/>
              </a:rPr>
              <a:t>,…</a:t>
            </a:r>
            <a:endParaRPr lang="en-US" altLang="zh-CN" sz="1800" dirty="0">
              <a:latin typeface="微软雅黑" panose="020B0503020204020204" pitchFamily="34" charset="-122"/>
              <a:ea typeface="微软雅黑" panose="020B0503020204020204" pitchFamily="34" charset="-122"/>
            </a:endParaRPr>
          </a:p>
          <a:p>
            <a:pPr>
              <a:lnSpc>
                <a:spcPct val="150000"/>
              </a:lnSpc>
            </a:pPr>
            <a:r>
              <a:rPr lang="zh-CN" altLang="en-US" b="1" dirty="0">
                <a:latin typeface="微软雅黑" panose="020B0503020204020204" pitchFamily="34" charset="-122"/>
                <a:ea typeface="微软雅黑" panose="020B0503020204020204" pitchFamily="34" charset="-122"/>
              </a:rPr>
              <a:t>求解困难</a:t>
            </a:r>
            <a:endParaRPr lang="en-US" altLang="zh-CN" b="1" dirty="0">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sz="1800" dirty="0">
                <a:latin typeface="微软雅黑" panose="020B0503020204020204" pitchFamily="34" charset="-122"/>
                <a:ea typeface="微软雅黑" panose="020B0503020204020204" pitchFamily="34" charset="-122"/>
                <a:cs typeface="Times New Roman" panose="02020603050405020304" pitchFamily="18" charset="0"/>
              </a:rPr>
              <a:t>critical slowing down：</a:t>
            </a:r>
            <a:r>
              <a:rPr lang="zh-CN" altLang="en-US" sz="1800" dirty="0">
                <a:latin typeface="微软雅黑" panose="020B0503020204020204" pitchFamily="34" charset="-122"/>
                <a:ea typeface="微软雅黑" panose="020B0503020204020204" pitchFamily="34" charset="-122"/>
              </a:rPr>
              <a:t>物理质量常数趋于临界值，晶格间距趋于</a:t>
            </a:r>
            <a:r>
              <a:rPr lang="zh-CN" altLang="en-US" sz="1800" dirty="0">
                <a:latin typeface="微软雅黑" panose="020B0503020204020204" pitchFamily="34" charset="-122"/>
                <a:ea typeface="微软雅黑" panose="020B0503020204020204" pitchFamily="34" charset="-122"/>
                <a:cs typeface="Times New Roman" panose="02020603050405020304" pitchFamily="18" charset="0"/>
              </a:rPr>
              <a:t>0</a:t>
            </a:r>
            <a:r>
              <a:rPr lang="zh-CN" altLang="en-US" sz="1800" dirty="0">
                <a:latin typeface="微软雅黑" panose="020B0503020204020204" pitchFamily="34" charset="-122"/>
                <a:ea typeface="微软雅黑" panose="020B0503020204020204" pitchFamily="34" charset="-122"/>
              </a:rPr>
              <a:t>时</a:t>
            </a:r>
            <a:r>
              <a:rPr lang="zh-CN" altLang="en-US" dirty="0">
                <a:latin typeface="微软雅黑" panose="020B0503020204020204" pitchFamily="34" charset="-122"/>
                <a:ea typeface="微软雅黑" panose="020B0503020204020204" pitchFamily="34" charset="-122"/>
              </a:rPr>
              <a:t>，</a:t>
            </a:r>
            <a:r>
              <a:rPr lang="zh-CN" altLang="en-US" sz="1800" dirty="0">
                <a:latin typeface="微软雅黑" panose="020B0503020204020204" pitchFamily="34" charset="-122"/>
                <a:ea typeface="微软雅黑" panose="020B0503020204020204" pitchFamily="34" charset="-122"/>
              </a:rPr>
              <a:t>矩阵条件数增加，子空间方法迭代次数会大大增加</a:t>
            </a:r>
            <a:endParaRPr lang="en-US" altLang="zh-CN" sz="1800" dirty="0">
              <a:latin typeface="微软雅黑" panose="020B0503020204020204" pitchFamily="34" charset="-122"/>
              <a:ea typeface="微软雅黑" panose="020B0503020204020204" pitchFamily="34" charset="-122"/>
            </a:endParaRPr>
          </a:p>
        </p:txBody>
      </p:sp>
      <p:pic>
        <p:nvPicPr>
          <p:cNvPr id="7" name="图片 6">
            <a:extLst>
              <a:ext uri="{FF2B5EF4-FFF2-40B4-BE49-F238E27FC236}">
                <a16:creationId xmlns:a16="http://schemas.microsoft.com/office/drawing/2014/main" id="{2C009B16-0655-B0E8-77BF-051DE9B32AFE}"/>
              </a:ext>
            </a:extLst>
          </p:cNvPr>
          <p:cNvPicPr>
            <a:picLocks noChangeAspect="1"/>
          </p:cNvPicPr>
          <p:nvPr/>
        </p:nvPicPr>
        <p:blipFill>
          <a:blip r:embed="rId6"/>
          <a:stretch>
            <a:fillRect/>
          </a:stretch>
        </p:blipFill>
        <p:spPr>
          <a:xfrm>
            <a:off x="8691215" y="4237313"/>
            <a:ext cx="3143494" cy="1907520"/>
          </a:xfrm>
          <a:prstGeom prst="rect">
            <a:avLst/>
          </a:prstGeom>
        </p:spPr>
      </p:pic>
      <p:pic>
        <p:nvPicPr>
          <p:cNvPr id="8" name="图片 7">
            <a:extLst>
              <a:ext uri="{FF2B5EF4-FFF2-40B4-BE49-F238E27FC236}">
                <a16:creationId xmlns:a16="http://schemas.microsoft.com/office/drawing/2014/main" id="{0FDFBC8A-DC16-F0D7-2404-1E503DAC38D1}"/>
              </a:ext>
            </a:extLst>
          </p:cNvPr>
          <p:cNvPicPr>
            <a:picLocks noChangeAspect="1"/>
          </p:cNvPicPr>
          <p:nvPr/>
        </p:nvPicPr>
        <p:blipFill>
          <a:blip r:embed="rId7"/>
          <a:stretch>
            <a:fillRect/>
          </a:stretch>
        </p:blipFill>
        <p:spPr>
          <a:xfrm>
            <a:off x="10406330" y="4314572"/>
            <a:ext cx="1274769" cy="1334134"/>
          </a:xfrm>
          <a:prstGeom prst="rect">
            <a:avLst/>
          </a:prstGeom>
        </p:spPr>
      </p:pic>
      <p:sp>
        <p:nvSpPr>
          <p:cNvPr id="9" name="文本框 8">
            <a:extLst>
              <a:ext uri="{FF2B5EF4-FFF2-40B4-BE49-F238E27FC236}">
                <a16:creationId xmlns:a16="http://schemas.microsoft.com/office/drawing/2014/main" id="{78F5D0C4-49EB-54A0-EC89-E59267B64138}"/>
              </a:ext>
            </a:extLst>
          </p:cNvPr>
          <p:cNvSpPr txBox="1"/>
          <p:nvPr/>
        </p:nvSpPr>
        <p:spPr>
          <a:xfrm>
            <a:off x="8691215" y="6235168"/>
            <a:ext cx="3307124" cy="307777"/>
          </a:xfrm>
          <a:prstGeom prst="rect">
            <a:avLst/>
          </a:prstGeom>
          <a:noFill/>
        </p:spPr>
        <p:txBody>
          <a:bodyPr wrap="none" rtlCol="0">
            <a:spAutoFit/>
          </a:bodyPr>
          <a:lstStyle/>
          <a:p>
            <a:r>
              <a:rPr lang="en-US" altLang="zh-CN" sz="1400" dirty="0" err="1">
                <a:latin typeface="微软雅黑" panose="020B0503020204020204" pitchFamily="34" charset="-122"/>
                <a:ea typeface="微软雅黑" panose="020B0503020204020204" pitchFamily="34" charset="-122"/>
              </a:rPr>
              <a:t>BiCGStab</a:t>
            </a:r>
            <a:r>
              <a:rPr lang="zh-CN" altLang="en-US" sz="1400" dirty="0">
                <a:latin typeface="微软雅黑" panose="020B0503020204020204" pitchFamily="34" charset="-122"/>
                <a:ea typeface="微软雅黑" panose="020B0503020204020204" pitchFamily="34" charset="-122"/>
              </a:rPr>
              <a:t>中迭代次数对质量参数的依赖</a:t>
            </a:r>
          </a:p>
        </p:txBody>
      </p:sp>
      <p:pic>
        <p:nvPicPr>
          <p:cNvPr id="13" name="图片 12">
            <a:extLst>
              <a:ext uri="{FF2B5EF4-FFF2-40B4-BE49-F238E27FC236}">
                <a16:creationId xmlns:a16="http://schemas.microsoft.com/office/drawing/2014/main" id="{8326A141-C1AA-8530-0A3B-4D8F3A8F0C6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021923" y="4237313"/>
            <a:ext cx="2471908" cy="2260972"/>
          </a:xfrm>
          <a:prstGeom prst="rect">
            <a:avLst/>
          </a:prstGeom>
        </p:spPr>
      </p:pic>
    </p:spTree>
    <p:extLst>
      <p:ext uri="{BB962C8B-B14F-4D97-AF65-F5344CB8AC3E}">
        <p14:creationId xmlns:p14="http://schemas.microsoft.com/office/powerpoint/2010/main" val="393113386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a:xfrm>
            <a:off x="369453" y="505233"/>
            <a:ext cx="2646878" cy="535531"/>
          </a:xfrm>
        </p:spPr>
        <p:txBody>
          <a:bodyPr/>
          <a:lstStyle/>
          <a:p>
            <a:r>
              <a:rPr lang="zh-CN" altLang="en-US" dirty="0">
                <a:latin typeface="微软雅黑" panose="020B0503020204020204" pitchFamily="34" charset="-122"/>
                <a:ea typeface="微软雅黑" panose="020B0503020204020204" pitchFamily="34" charset="-122"/>
              </a:rPr>
              <a:t>多重网格方法</a:t>
            </a:r>
          </a:p>
        </p:txBody>
      </p:sp>
      <p:sp>
        <p:nvSpPr>
          <p:cNvPr id="3" name="文本框 2">
            <a:extLst>
              <a:ext uri="{FF2B5EF4-FFF2-40B4-BE49-F238E27FC236}">
                <a16:creationId xmlns:a16="http://schemas.microsoft.com/office/drawing/2014/main" id="{925D3217-677D-2B8E-6307-EA22327FFC1A}"/>
              </a:ext>
            </a:extLst>
          </p:cNvPr>
          <p:cNvSpPr txBox="1"/>
          <p:nvPr/>
        </p:nvSpPr>
        <p:spPr>
          <a:xfrm>
            <a:off x="577331" y="1451288"/>
            <a:ext cx="4085815" cy="562783"/>
          </a:xfrm>
          <a:prstGeom prst="rect">
            <a:avLst/>
          </a:prstGeom>
          <a:noFill/>
        </p:spPr>
        <p:txBody>
          <a:bodyPr wrap="square">
            <a:spAutoFit/>
          </a:bodyPr>
          <a:lstStyle/>
          <a:p>
            <a:pPr>
              <a:lnSpc>
                <a:spcPct val="200000"/>
              </a:lnSpc>
              <a:defRPr/>
            </a:pPr>
            <a:r>
              <a:rPr lang="en-US" altLang="zh-CN" dirty="0">
                <a:latin typeface="微软雅黑" panose="020B0503020204020204" pitchFamily="34" charset="-122"/>
                <a:ea typeface="微软雅黑" panose="020B0503020204020204" pitchFamily="34" charset="-122"/>
              </a:rPr>
              <a:t>Gauss-Seidel </a:t>
            </a:r>
            <a:r>
              <a:rPr lang="zh-CN" altLang="en-US" dirty="0">
                <a:latin typeface="微软雅黑" panose="020B0503020204020204" pitchFamily="34" charset="-122"/>
                <a:ea typeface="微软雅黑" panose="020B0503020204020204" pitchFamily="34" charset="-122"/>
              </a:rPr>
              <a:t>求解</a:t>
            </a:r>
            <a:r>
              <a:rPr lang="en-US" altLang="zh-CN" dirty="0">
                <a:latin typeface="微软雅黑" panose="020B0503020204020204" pitchFamily="34" charset="-122"/>
                <a:ea typeface="微软雅黑" panose="020B0503020204020204" pitchFamily="34" charset="-122"/>
              </a:rPr>
              <a:t>2D Laplace</a:t>
            </a:r>
            <a:r>
              <a:rPr lang="zh-CN" altLang="en-US" dirty="0">
                <a:latin typeface="微软雅黑" panose="020B0503020204020204" pitchFamily="34" charset="-122"/>
                <a:ea typeface="微软雅黑" panose="020B0503020204020204" pitchFamily="34" charset="-122"/>
              </a:rPr>
              <a:t>问题</a:t>
            </a:r>
          </a:p>
        </p:txBody>
      </p:sp>
      <p:pic>
        <p:nvPicPr>
          <p:cNvPr id="4" name="图片 3">
            <a:extLst>
              <a:ext uri="{FF2B5EF4-FFF2-40B4-BE49-F238E27FC236}">
                <a16:creationId xmlns:a16="http://schemas.microsoft.com/office/drawing/2014/main" id="{66950417-A724-4419-7F2D-FCF68B4747A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87155" y="1192626"/>
            <a:ext cx="4092585" cy="2908064"/>
          </a:xfrm>
          <a:prstGeom prst="rect">
            <a:avLst/>
          </a:prstGeom>
        </p:spPr>
      </p:pic>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9DB87C9E-9021-E4F3-0AAE-D1AA1407743E}"/>
                  </a:ext>
                </a:extLst>
              </p:cNvPr>
              <p:cNvSpPr txBox="1"/>
              <p:nvPr/>
            </p:nvSpPr>
            <p:spPr>
              <a:xfrm>
                <a:off x="6366908" y="4676625"/>
                <a:ext cx="4394755" cy="1671163"/>
              </a:xfrm>
              <a:prstGeom prst="rect">
                <a:avLst/>
              </a:prstGeom>
              <a:noFill/>
            </p:spPr>
            <p:txBody>
              <a:bodyPr wrap="square">
                <a:spAutoFit/>
              </a:bodyPr>
              <a:lstStyle/>
              <a:p>
                <a:pPr>
                  <a:lnSpc>
                    <a:spcPct val="200000"/>
                  </a:lnSpc>
                  <a:defRPr/>
                </a:pPr>
                <a:r>
                  <a:rPr lang="en-US" altLang="zh-CN" dirty="0">
                    <a:latin typeface="微软雅黑" panose="020B0503020204020204" pitchFamily="34" charset="-122"/>
                    <a:ea typeface="微软雅黑" panose="020B0503020204020204" pitchFamily="34" charset="-122"/>
                  </a:rPr>
                  <a:t>  </a:t>
                </a:r>
              </a:p>
              <a:p>
                <a:pPr marL="285750" indent="-285750">
                  <a:lnSpc>
                    <a:spcPct val="200000"/>
                  </a:lnSpc>
                  <a:buFont typeface="Wingdings" panose="05000000000000000000" pitchFamily="2" charset="2"/>
                  <a:buChar char="l"/>
                  <a:defRPr/>
                </a:pPr>
                <a:r>
                  <a:rPr lang="zh-CN" altLang="en-US" dirty="0">
                    <a:latin typeface="微软雅黑" panose="020B0503020204020204" pitchFamily="34" charset="-122"/>
                    <a:ea typeface="微软雅黑" panose="020B0503020204020204" pitchFamily="34" charset="-122"/>
                  </a:rPr>
                  <a:t>粗网格校正处理</a:t>
                </a:r>
                <a14:m>
                  <m:oMath xmlns:m="http://schemas.openxmlformats.org/officeDocument/2006/math">
                    <m:sSub>
                      <m:sSubPr>
                        <m:ctrlPr>
                          <a:rPr lang="en-US" altLang="zh-CN" sz="1800" b="1" i="1" smtClean="0">
                            <a:latin typeface="Cambria Math" panose="02040503050406030204" pitchFamily="18" charset="0"/>
                            <a:ea typeface="微软雅黑" panose="020B0503020204020204" pitchFamily="34" charset="-122"/>
                          </a:rPr>
                        </m:ctrlPr>
                      </m:sSubPr>
                      <m:e>
                        <m:r>
                          <a:rPr lang="en-US" altLang="zh-CN" sz="1800" b="1" i="1">
                            <a:latin typeface="Cambria Math" panose="02040503050406030204" pitchFamily="18" charset="0"/>
                            <a:ea typeface="微软雅黑" panose="020B0503020204020204" pitchFamily="34" charset="-122"/>
                          </a:rPr>
                          <m:t> </m:t>
                        </m:r>
                        <m:r>
                          <a:rPr lang="en-US" altLang="zh-CN" sz="1800" b="1" i="1">
                            <a:latin typeface="Cambria Math" panose="02040503050406030204" pitchFamily="18" charset="0"/>
                            <a:ea typeface="微软雅黑" panose="020B0503020204020204" pitchFamily="34" charset="-122"/>
                          </a:rPr>
                          <m:t>𝒆</m:t>
                        </m:r>
                      </m:e>
                      <m:sub>
                        <m:r>
                          <m:rPr>
                            <m:sty m:val="p"/>
                          </m:rPr>
                          <a:rPr lang="en-US" altLang="zh-CN" sz="1800" b="1" i="1">
                            <a:latin typeface="Cambria Math" panose="02040503050406030204" pitchFamily="18" charset="0"/>
                            <a:ea typeface="微软雅黑" panose="020B0503020204020204" pitchFamily="34" charset="-122"/>
                          </a:rPr>
                          <m:t>l</m:t>
                        </m:r>
                        <m:r>
                          <a:rPr lang="en-US" altLang="zh-CN" sz="1800" b="1" i="1" smtClean="0">
                            <a:latin typeface="Cambria Math" panose="02040503050406030204" pitchFamily="18" charset="0"/>
                            <a:ea typeface="微软雅黑" panose="020B0503020204020204" pitchFamily="34" charset="-122"/>
                          </a:rPr>
                          <m:t>𝒐𝒘</m:t>
                        </m:r>
                      </m:sub>
                    </m:sSub>
                  </m:oMath>
                </a14:m>
                <a:endParaRPr lang="en-US" altLang="zh-CN"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l"/>
                  <a:defRPr/>
                </a:pPr>
                <a:r>
                  <a:rPr lang="zh-CN" altLang="en-US" dirty="0">
                    <a:latin typeface="微软雅黑" panose="020B0503020204020204" pitchFamily="34" charset="-122"/>
                    <a:ea typeface="微软雅黑" panose="020B0503020204020204" pitchFamily="34" charset="-122"/>
                  </a:rPr>
                  <a:t>多重</a:t>
                </a:r>
                <a14:m>
                  <m:oMath xmlns:m="http://schemas.openxmlformats.org/officeDocument/2006/math">
                    <m:r>
                      <a:rPr lang="zh-CN" altLang="en-US" i="1" dirty="0">
                        <a:latin typeface="Cambria Math" panose="02040503050406030204" pitchFamily="18" charset="0"/>
                        <a:ea typeface="微软雅黑" panose="020B0503020204020204" pitchFamily="34" charset="-122"/>
                        <a:sym typeface="Symbol" panose="05050102010706020507" pitchFamily="18" charset="2"/>
                      </a:rPr>
                      <m:t>网格</m:t>
                    </m:r>
                    <m:r>
                      <a:rPr lang="zh-CN" altLang="en-US" i="1" dirty="0" smtClean="0">
                        <a:latin typeface="Cambria Math" panose="02040503050406030204" pitchFamily="18" charset="0"/>
                        <a:ea typeface="微软雅黑" panose="020B0503020204020204" pitchFamily="34" charset="-122"/>
                        <a:sym typeface="Symbol" panose="05050102010706020507" pitchFamily="18" charset="2"/>
                      </a:rPr>
                      <m:t>的</m:t>
                    </m:r>
                    <m:r>
                      <a:rPr lang="zh-CN" altLang="en-US" i="1" dirty="0">
                        <a:latin typeface="Cambria Math" panose="02040503050406030204" pitchFamily="18" charset="0"/>
                        <a:ea typeface="微软雅黑" panose="020B0503020204020204" pitchFamily="34" charset="-122"/>
                        <a:sym typeface="Symbol" panose="05050102010706020507" pitchFamily="18" charset="2"/>
                      </a:rPr>
                      <m:t>收敛性</m:t>
                    </m:r>
                    <m:r>
                      <a:rPr lang="zh-CN" altLang="en-US" i="1" dirty="0" smtClean="0">
                        <a:latin typeface="Cambria Math" panose="02040503050406030204" pitchFamily="18" charset="0"/>
                        <a:ea typeface="微软雅黑" panose="020B0503020204020204" pitchFamily="34" charset="-122"/>
                        <a:sym typeface="Symbol" panose="05050102010706020507" pitchFamily="18" charset="2"/>
                      </a:rPr>
                      <m:t>与</m:t>
                    </m:r>
                    <m:r>
                      <a:rPr lang="zh-CN" altLang="en-US" i="1" dirty="0">
                        <a:latin typeface="Cambria Math" panose="02040503050406030204" pitchFamily="18" charset="0"/>
                        <a:ea typeface="微软雅黑" panose="020B0503020204020204" pitchFamily="34" charset="-122"/>
                        <a:sym typeface="Symbol" panose="05050102010706020507" pitchFamily="18" charset="2"/>
                      </a:rPr>
                      <m:t>条件数</m:t>
                    </m:r>
                    <m:r>
                      <a:rPr lang="en-US" altLang="zh-CN" i="1" smtClean="0">
                        <a:latin typeface="Cambria Math" panose="02040503050406030204" pitchFamily="18" charset="0"/>
                        <a:ea typeface="微软雅黑" panose="020B0503020204020204" pitchFamily="34" charset="-122"/>
                        <a:sym typeface="Symbol" panose="05050102010706020507" pitchFamily="18" charset="2"/>
                      </a:rPr>
                      <m:t></m:t>
                    </m:r>
                    <m:r>
                      <a:rPr lang="en-US" altLang="zh-CN" b="0" i="1" smtClean="0">
                        <a:latin typeface="Cambria Math" panose="02040503050406030204" pitchFamily="18" charset="0"/>
                        <a:ea typeface="微软雅黑" panose="020B0503020204020204" pitchFamily="34" charset="-122"/>
                        <a:sym typeface="Symbol" panose="05050102010706020507" pitchFamily="18" charset="2"/>
                      </a:rPr>
                      <m:t>(</m:t>
                    </m:r>
                    <m:r>
                      <a:rPr lang="en-US" altLang="zh-CN" b="0" i="1" smtClean="0">
                        <a:latin typeface="Cambria Math" panose="02040503050406030204" pitchFamily="18" charset="0"/>
                        <a:ea typeface="微软雅黑" panose="020B0503020204020204" pitchFamily="34" charset="-122"/>
                        <a:sym typeface="Symbol" panose="05050102010706020507" pitchFamily="18" charset="2"/>
                      </a:rPr>
                      <m:t>𝐴</m:t>
                    </m:r>
                    <m:r>
                      <a:rPr lang="en-US" altLang="zh-CN" b="0" i="1" smtClean="0">
                        <a:latin typeface="Cambria Math" panose="02040503050406030204" pitchFamily="18" charset="0"/>
                        <a:ea typeface="微软雅黑" panose="020B0503020204020204" pitchFamily="34" charset="-122"/>
                        <a:sym typeface="Symbol" panose="05050102010706020507" pitchFamily="18" charset="2"/>
                      </a:rPr>
                      <m:t>)</m:t>
                    </m:r>
                  </m:oMath>
                </a14:m>
                <a:r>
                  <a:rPr lang="zh-CN" altLang="en-US" dirty="0">
                    <a:latin typeface="微软雅黑" panose="020B0503020204020204" pitchFamily="34" charset="-122"/>
                    <a:ea typeface="微软雅黑" panose="020B0503020204020204" pitchFamily="34" charset="-122"/>
                  </a:rPr>
                  <a:t>无关</a:t>
                </a:r>
              </a:p>
            </p:txBody>
          </p:sp>
        </mc:Choice>
        <mc:Fallback xmlns="">
          <p:sp>
            <p:nvSpPr>
              <p:cNvPr id="5" name="文本框 4">
                <a:extLst>
                  <a:ext uri="{FF2B5EF4-FFF2-40B4-BE49-F238E27FC236}">
                    <a16:creationId xmlns:a16="http://schemas.microsoft.com/office/drawing/2014/main" id="{9DB87C9E-9021-E4F3-0AAE-D1AA1407743E}"/>
                  </a:ext>
                </a:extLst>
              </p:cNvPr>
              <p:cNvSpPr txBox="1">
                <a:spLocks noRot="1" noChangeAspect="1" noMove="1" noResize="1" noEditPoints="1" noAdjustHandles="1" noChangeArrowheads="1" noChangeShapeType="1" noTextEdit="1"/>
              </p:cNvSpPr>
              <p:nvPr/>
            </p:nvSpPr>
            <p:spPr>
              <a:xfrm>
                <a:off x="6366908" y="4676625"/>
                <a:ext cx="4394755" cy="1671163"/>
              </a:xfrm>
              <a:prstGeom prst="rect">
                <a:avLst/>
              </a:prstGeom>
              <a:blipFill>
                <a:blip r:embed="rId5"/>
                <a:stretch>
                  <a:fillRect l="-832" b="-510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99ECD2BC-0711-5EB1-5D1F-136C8450AAC0}"/>
                  </a:ext>
                </a:extLst>
              </p:cNvPr>
              <p:cNvSpPr txBox="1"/>
              <p:nvPr/>
            </p:nvSpPr>
            <p:spPr>
              <a:xfrm>
                <a:off x="252429" y="2685895"/>
                <a:ext cx="5129917" cy="1203343"/>
              </a:xfrm>
              <a:prstGeom prst="rect">
                <a:avLst/>
              </a:prstGeom>
              <a:noFill/>
            </p:spPr>
            <p:txBody>
              <a:bodyPr wrap="square">
                <a:spAutoFit/>
              </a:bodyPr>
              <a:lstStyle/>
              <a:p>
                <a:pPr marL="285750" indent="-285750">
                  <a:lnSpc>
                    <a:spcPct val="200000"/>
                  </a:lnSpc>
                  <a:buFont typeface="Wingdings" panose="05000000000000000000" pitchFamily="2" charset="2"/>
                  <a:buChar char="l"/>
                  <a:defRPr/>
                </a:pPr>
                <a:r>
                  <a:rPr lang="zh-CN" altLang="en-US" dirty="0">
                    <a:latin typeface="微软雅黑" panose="020B0503020204020204" pitchFamily="34" charset="-122"/>
                    <a:ea typeface="微软雅黑" panose="020B0503020204020204" pitchFamily="34" charset="-122"/>
                  </a:rPr>
                  <a:t>将误差切分</a:t>
                </a:r>
                <a:r>
                  <a:rPr lang="en-US" altLang="zh-CN" dirty="0">
                    <a:latin typeface="微软雅黑" panose="020B0503020204020204" pitchFamily="34" charset="-122"/>
                    <a:ea typeface="微软雅黑" panose="020B0503020204020204" pitchFamily="34" charset="-122"/>
                  </a:rPr>
                  <a:t>: </a:t>
                </a:r>
                <a14:m>
                  <m:oMath xmlns:m="http://schemas.openxmlformats.org/officeDocument/2006/math">
                    <m:r>
                      <a:rPr lang="en-US" altLang="zh-CN" b="0" i="1" smtClean="0">
                        <a:latin typeface="Cambria Math" panose="02040503050406030204" pitchFamily="18" charset="0"/>
                        <a:ea typeface="微软雅黑" panose="020B0503020204020204" pitchFamily="34" charset="-122"/>
                      </a:rPr>
                      <m:t>𝑒</m:t>
                    </m:r>
                    <m:r>
                      <a:rPr lang="en-US" altLang="zh-CN" b="0" i="1" smtClean="0">
                        <a:latin typeface="Cambria Math" panose="02040503050406030204" pitchFamily="18" charset="0"/>
                        <a:ea typeface="微软雅黑" panose="020B0503020204020204" pitchFamily="34" charset="-122"/>
                      </a:rPr>
                      <m:t>=</m:t>
                    </m:r>
                    <m:nary>
                      <m:naryPr>
                        <m:chr m:val="∑"/>
                        <m:ctrlPr>
                          <a:rPr lang="zh-CN" altLang="en-US" i="1">
                            <a:latin typeface="Cambria Math" panose="02040503050406030204" pitchFamily="18" charset="0"/>
                            <a:ea typeface="微软雅黑" panose="020B0503020204020204" pitchFamily="34" charset="-122"/>
                          </a:rPr>
                        </m:ctrlPr>
                      </m:naryPr>
                      <m:sub>
                        <m:r>
                          <m:rPr>
                            <m:sty m:val="p"/>
                            <m:brk m:alnAt="23"/>
                          </m:rPr>
                          <a:rPr lang="en-US" altLang="zh-CN" i="1">
                            <a:latin typeface="Cambria Math" panose="02040503050406030204" pitchFamily="18" charset="0"/>
                            <a:ea typeface="微软雅黑" panose="020B0503020204020204" pitchFamily="34" charset="-122"/>
                          </a:rPr>
                          <m:t>i</m:t>
                        </m:r>
                        <m:r>
                          <a:rPr lang="en-US" altLang="zh-CN" i="1">
                            <a:latin typeface="Cambria Math" panose="02040503050406030204" pitchFamily="18" charset="0"/>
                            <a:ea typeface="微软雅黑" panose="020B0503020204020204" pitchFamily="34" charset="-122"/>
                          </a:rPr>
                          <m:t>=1</m:t>
                        </m:r>
                      </m:sub>
                      <m:sup>
                        <m:r>
                          <m:rPr>
                            <m:sty m:val="p"/>
                          </m:rPr>
                          <a:rPr lang="en-US" altLang="zh-CN" i="1">
                            <a:latin typeface="Cambria Math" panose="02040503050406030204" pitchFamily="18" charset="0"/>
                            <a:ea typeface="微软雅黑" panose="020B0503020204020204" pitchFamily="34" charset="-122"/>
                          </a:rPr>
                          <m:t>N</m:t>
                        </m:r>
                      </m:sup>
                      <m:e>
                        <m:sSub>
                          <m:sSubPr>
                            <m:ctrlPr>
                              <a:rPr lang="en-US" altLang="zh-CN" i="1">
                                <a:latin typeface="Cambria Math" panose="02040503050406030204" pitchFamily="18" charset="0"/>
                                <a:ea typeface="微软雅黑" panose="020B0503020204020204" pitchFamily="34" charset="-122"/>
                              </a:rPr>
                            </m:ctrlPr>
                          </m:sSubPr>
                          <m:e>
                            <m:r>
                              <a:rPr lang="en-US" altLang="zh-CN" i="1">
                                <a:latin typeface="Cambria Math" panose="02040503050406030204" pitchFamily="18" charset="0"/>
                                <a:ea typeface="微软雅黑" panose="020B0503020204020204" pitchFamily="34" charset="-122"/>
                              </a:rPr>
                              <m:t>𝑐</m:t>
                            </m:r>
                          </m:e>
                          <m:sub>
                            <m:r>
                              <a:rPr lang="en-US" altLang="zh-CN" i="1">
                                <a:latin typeface="Cambria Math" panose="02040503050406030204" pitchFamily="18" charset="0"/>
                                <a:ea typeface="微软雅黑" panose="020B0503020204020204" pitchFamily="34" charset="-122"/>
                              </a:rPr>
                              <m:t>𝑖</m:t>
                            </m:r>
                          </m:sub>
                        </m:sSub>
                        <m:sSub>
                          <m:sSubPr>
                            <m:ctrlPr>
                              <a:rPr lang="en-US" altLang="zh-CN" i="1">
                                <a:latin typeface="Cambria Math" panose="02040503050406030204" pitchFamily="18" charset="0"/>
                                <a:ea typeface="微软雅黑" panose="020B0503020204020204" pitchFamily="34" charset="-122"/>
                              </a:rPr>
                            </m:ctrlPr>
                          </m:sSubPr>
                          <m:e>
                            <m:r>
                              <a:rPr lang="en-US" altLang="zh-CN" i="1">
                                <a:latin typeface="Cambria Math" panose="02040503050406030204" pitchFamily="18" charset="0"/>
                                <a:ea typeface="微软雅黑" panose="020B0503020204020204" pitchFamily="34" charset="-122"/>
                              </a:rPr>
                              <m:t>𝑣</m:t>
                            </m:r>
                          </m:e>
                          <m:sub>
                            <m:r>
                              <a:rPr lang="en-US" altLang="zh-CN" i="1">
                                <a:latin typeface="Cambria Math" panose="02040503050406030204" pitchFamily="18" charset="0"/>
                                <a:ea typeface="微软雅黑" panose="020B0503020204020204" pitchFamily="34" charset="-122"/>
                              </a:rPr>
                              <m:t>𝑖</m:t>
                            </m:r>
                          </m:sub>
                        </m:sSub>
                      </m:e>
                    </m:nary>
                    <m:r>
                      <a:rPr lang="en-US" altLang="zh-CN" b="0" i="1" smtClean="0">
                        <a:latin typeface="Cambria Math" panose="02040503050406030204" pitchFamily="18" charset="0"/>
                        <a:ea typeface="微软雅黑" panose="020B0503020204020204" pitchFamily="34" charset="-122"/>
                      </a:rPr>
                      <m:t>=</m:t>
                    </m:r>
                    <m:sSub>
                      <m:sSubPr>
                        <m:ctrlPr>
                          <a:rPr lang="en-US" altLang="zh-CN" i="1">
                            <a:latin typeface="Cambria Math" panose="02040503050406030204" pitchFamily="18" charset="0"/>
                            <a:ea typeface="微软雅黑" panose="020B0503020204020204" pitchFamily="34" charset="-122"/>
                          </a:rPr>
                        </m:ctrlPr>
                      </m:sSubPr>
                      <m:e>
                        <m:r>
                          <a:rPr lang="en-US" altLang="zh-CN" i="1">
                            <a:latin typeface="Cambria Math" panose="02040503050406030204" pitchFamily="18" charset="0"/>
                            <a:ea typeface="微软雅黑" panose="020B0503020204020204" pitchFamily="34" charset="-122"/>
                          </a:rPr>
                          <m:t>𝑒</m:t>
                        </m:r>
                      </m:e>
                      <m:sub>
                        <m:r>
                          <a:rPr lang="en-US" altLang="zh-CN" b="0" i="1" smtClean="0">
                            <a:latin typeface="Cambria Math" panose="02040503050406030204" pitchFamily="18" charset="0"/>
                            <a:ea typeface="微软雅黑" panose="020B0503020204020204" pitchFamily="34" charset="-122"/>
                          </a:rPr>
                          <m:t>𝑙𝑜𝑤</m:t>
                        </m:r>
                      </m:sub>
                    </m:sSub>
                    <m:r>
                      <a:rPr lang="en-US" altLang="zh-CN" b="0" i="1" smtClean="0">
                        <a:latin typeface="Cambria Math" panose="02040503050406030204" pitchFamily="18" charset="0"/>
                        <a:ea typeface="微软雅黑" panose="020B0503020204020204" pitchFamily="34" charset="-122"/>
                      </a:rPr>
                      <m:t>+</m:t>
                    </m:r>
                    <m:sSub>
                      <m:sSubPr>
                        <m:ctrlPr>
                          <a:rPr lang="en-US" altLang="zh-CN" i="1">
                            <a:latin typeface="Cambria Math" panose="02040503050406030204" pitchFamily="18" charset="0"/>
                            <a:ea typeface="微软雅黑" panose="020B0503020204020204" pitchFamily="34" charset="-122"/>
                          </a:rPr>
                        </m:ctrlPr>
                      </m:sSubPr>
                      <m:e>
                        <m:r>
                          <a:rPr lang="en-US" altLang="zh-CN" i="1">
                            <a:latin typeface="Cambria Math" panose="02040503050406030204" pitchFamily="18" charset="0"/>
                            <a:ea typeface="微软雅黑" panose="020B0503020204020204" pitchFamily="34" charset="-122"/>
                          </a:rPr>
                          <m:t>𝑒</m:t>
                        </m:r>
                      </m:e>
                      <m:sub>
                        <m:r>
                          <a:rPr lang="en-US" altLang="zh-CN" i="1">
                            <a:latin typeface="Cambria Math" panose="02040503050406030204" pitchFamily="18" charset="0"/>
                            <a:ea typeface="微软雅黑" panose="020B0503020204020204" pitchFamily="34" charset="-122"/>
                          </a:rPr>
                          <m:t>h𝑖𝑔h</m:t>
                        </m:r>
                      </m:sub>
                    </m:sSub>
                  </m:oMath>
                </a14:m>
                <a:endParaRPr lang="en-US" altLang="zh-CN" dirty="0">
                  <a:latin typeface="微软雅黑" panose="020B0503020204020204" pitchFamily="34" charset="-122"/>
                  <a:ea typeface="微软雅黑" panose="020B0503020204020204" pitchFamily="34" charset="-122"/>
                </a:endParaRPr>
              </a:p>
              <a:p>
                <a:pPr>
                  <a:lnSpc>
                    <a:spcPct val="200000"/>
                  </a:lnSpc>
                  <a:defRPr/>
                </a:pPr>
                <a:r>
                  <a:rPr lang="zh-CN" altLang="en-US" dirty="0">
                    <a:latin typeface="微软雅黑" panose="020B0503020204020204" pitchFamily="34" charset="-122"/>
                    <a:ea typeface="微软雅黑" panose="020B0503020204020204" pitchFamily="34" charset="-122"/>
                  </a:rPr>
                  <a:t>其中</a:t>
                </a:r>
                <a14:m>
                  <m:oMath xmlns:m="http://schemas.openxmlformats.org/officeDocument/2006/math">
                    <m:sSub>
                      <m:sSubPr>
                        <m:ctrlPr>
                          <a:rPr lang="en-US" altLang="zh-CN" i="1" smtClean="0">
                            <a:latin typeface="Cambria Math" panose="02040503050406030204" pitchFamily="18" charset="0"/>
                            <a:ea typeface="微软雅黑" panose="020B0503020204020204" pitchFamily="34" charset="-122"/>
                          </a:rPr>
                        </m:ctrlPr>
                      </m:sSubPr>
                      <m:e>
                        <m:r>
                          <a:rPr lang="en-US" altLang="zh-CN" i="1">
                            <a:latin typeface="Cambria Math" panose="02040503050406030204" pitchFamily="18" charset="0"/>
                            <a:ea typeface="微软雅黑" panose="020B0503020204020204" pitchFamily="34" charset="-122"/>
                          </a:rPr>
                          <m:t>𝑣</m:t>
                        </m:r>
                      </m:e>
                      <m:sub>
                        <m:r>
                          <a:rPr lang="en-US" altLang="zh-CN" i="1">
                            <a:latin typeface="Cambria Math" panose="02040503050406030204" pitchFamily="18" charset="0"/>
                            <a:ea typeface="微软雅黑" panose="020B0503020204020204" pitchFamily="34" charset="-122"/>
                          </a:rPr>
                          <m:t>𝑖</m:t>
                        </m:r>
                      </m:sub>
                    </m:sSub>
                  </m:oMath>
                </a14:m>
                <a:r>
                  <a:rPr lang="zh-CN" altLang="en-US" dirty="0">
                    <a:latin typeface="微软雅黑" panose="020B0503020204020204" pitchFamily="34" charset="-122"/>
                    <a:ea typeface="微软雅黑" panose="020B0503020204020204" pitchFamily="34" charset="-122"/>
                  </a:rPr>
                  <a:t>是矩阵</a:t>
                </a:r>
                <a:r>
                  <a:rPr lang="en-US" altLang="zh-CN" dirty="0">
                    <a:latin typeface="微软雅黑" panose="020B0503020204020204" pitchFamily="34" charset="-122"/>
                    <a:ea typeface="微软雅黑" panose="020B0503020204020204" pitchFamily="34" charset="-122"/>
                  </a:rPr>
                  <a:t>A</a:t>
                </a:r>
                <a:r>
                  <a:rPr lang="zh-CN" altLang="en-US" dirty="0">
                    <a:latin typeface="微软雅黑" panose="020B0503020204020204" pitchFamily="34" charset="-122"/>
                    <a:ea typeface="微软雅黑" panose="020B0503020204020204" pitchFamily="34" charset="-122"/>
                  </a:rPr>
                  <a:t>对应的特征向量</a:t>
                </a:r>
                <a:endParaRPr lang="en-US" altLang="zh-CN" dirty="0">
                  <a:latin typeface="微软雅黑" panose="020B0503020204020204" pitchFamily="34" charset="-122"/>
                  <a:ea typeface="微软雅黑" panose="020B0503020204020204" pitchFamily="34" charset="-122"/>
                </a:endParaRPr>
              </a:p>
            </p:txBody>
          </p:sp>
        </mc:Choice>
        <mc:Fallback xmlns="">
          <p:sp>
            <p:nvSpPr>
              <p:cNvPr id="15" name="文本框 14">
                <a:extLst>
                  <a:ext uri="{FF2B5EF4-FFF2-40B4-BE49-F238E27FC236}">
                    <a16:creationId xmlns:a16="http://schemas.microsoft.com/office/drawing/2014/main" id="{99ECD2BC-0711-5EB1-5D1F-136C8450AAC0}"/>
                  </a:ext>
                </a:extLst>
              </p:cNvPr>
              <p:cNvSpPr txBox="1">
                <a:spLocks noRot="1" noChangeAspect="1" noMove="1" noResize="1" noEditPoints="1" noAdjustHandles="1" noChangeArrowheads="1" noChangeShapeType="1" noTextEdit="1"/>
              </p:cNvSpPr>
              <p:nvPr/>
            </p:nvSpPr>
            <p:spPr>
              <a:xfrm>
                <a:off x="252429" y="2685895"/>
                <a:ext cx="5129917" cy="1203343"/>
              </a:xfrm>
              <a:prstGeom prst="rect">
                <a:avLst/>
              </a:prstGeom>
              <a:blipFill>
                <a:blip r:embed="rId6"/>
                <a:stretch>
                  <a:fillRect l="-950" t="-15228" b="-9645"/>
                </a:stretch>
              </a:blipFill>
            </p:spPr>
            <p:txBody>
              <a:bodyPr/>
              <a:lstStyle/>
              <a:p>
                <a:r>
                  <a:rPr lang="zh-CN" altLang="en-US">
                    <a:noFill/>
                  </a:rPr>
                  <a:t> </a:t>
                </a:r>
              </a:p>
            </p:txBody>
          </p:sp>
        </mc:Fallback>
      </mc:AlternateContent>
      <p:cxnSp>
        <p:nvCxnSpPr>
          <p:cNvPr id="16" name="直接箭头连接符 15">
            <a:extLst>
              <a:ext uri="{FF2B5EF4-FFF2-40B4-BE49-F238E27FC236}">
                <a16:creationId xmlns:a16="http://schemas.microsoft.com/office/drawing/2014/main" id="{C8EC666B-7C88-CC10-A197-874BC9B6D1CA}"/>
              </a:ext>
            </a:extLst>
          </p:cNvPr>
          <p:cNvCxnSpPr>
            <a:cxnSpLocks/>
          </p:cNvCxnSpPr>
          <p:nvPr/>
        </p:nvCxnSpPr>
        <p:spPr>
          <a:xfrm>
            <a:off x="3635975" y="2646658"/>
            <a:ext cx="0" cy="42662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7" name="文本框 16">
            <a:extLst>
              <a:ext uri="{FF2B5EF4-FFF2-40B4-BE49-F238E27FC236}">
                <a16:creationId xmlns:a16="http://schemas.microsoft.com/office/drawing/2014/main" id="{1AEA7871-4748-10DD-C989-25DB046C7219}"/>
              </a:ext>
            </a:extLst>
          </p:cNvPr>
          <p:cNvSpPr txBox="1"/>
          <p:nvPr/>
        </p:nvSpPr>
        <p:spPr>
          <a:xfrm>
            <a:off x="2440957" y="2337077"/>
            <a:ext cx="2871051" cy="338554"/>
          </a:xfrm>
          <a:prstGeom prst="rect">
            <a:avLst/>
          </a:prstGeom>
          <a:noFill/>
        </p:spPr>
        <p:txBody>
          <a:bodyPr wrap="square" rtlCol="0">
            <a:spAutoFit/>
          </a:bodyPr>
          <a:lstStyle/>
          <a:p>
            <a:r>
              <a:rPr lang="zh-CN" altLang="en-US" sz="1600" dirty="0">
                <a:latin typeface="微软雅黑" panose="020B0503020204020204" pitchFamily="34" charset="-122"/>
                <a:ea typeface="微软雅黑" panose="020B0503020204020204" pitchFamily="34" charset="-122"/>
              </a:rPr>
              <a:t>小特征值对应的特征向量</a:t>
            </a:r>
          </a:p>
        </p:txBody>
      </p:sp>
      <mc:AlternateContent xmlns:mc="http://schemas.openxmlformats.org/markup-compatibility/2006" xmlns:a14="http://schemas.microsoft.com/office/drawing/2010/main">
        <mc:Choice Requires="a14">
          <p:sp>
            <p:nvSpPr>
              <p:cNvPr id="18" name="椭圆形标注 374">
                <a:extLst>
                  <a:ext uri="{FF2B5EF4-FFF2-40B4-BE49-F238E27FC236}">
                    <a16:creationId xmlns:a16="http://schemas.microsoft.com/office/drawing/2014/main" id="{11E56E2D-B070-0ECA-5310-FF41265E2440}"/>
                  </a:ext>
                </a:extLst>
              </p:cNvPr>
              <p:cNvSpPr/>
              <p:nvPr/>
            </p:nvSpPr>
            <p:spPr>
              <a:xfrm>
                <a:off x="1611683" y="5057772"/>
                <a:ext cx="3537737" cy="1090231"/>
              </a:xfrm>
              <a:prstGeom prst="wedgeEllipseCallout">
                <a:avLst>
                  <a:gd name="adj1" fmla="val 85142"/>
                  <a:gd name="adj2" fmla="val -243483"/>
                </a:avLst>
              </a:prstGeom>
              <a:solidFill>
                <a:srgbClr val="9EC6F6"/>
              </a:solidFill>
              <a:ln w="19050">
                <a:noFill/>
                <a:prstDash val="dash"/>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lnSpc>
                    <a:spcPct val="150000"/>
                  </a:lnSpc>
                </a:pPr>
                <a:r>
                  <a:rPr lang="zh-CN" altLang="en-US" sz="1600" b="1" dirty="0">
                    <a:latin typeface="微软雅黑" panose="020B0503020204020204" pitchFamily="34" charset="-122"/>
                    <a:ea typeface="微软雅黑" panose="020B0503020204020204" pitchFamily="34" charset="-122"/>
                  </a:rPr>
                  <a:t>可以有效处理 </a:t>
                </a:r>
                <a14:m>
                  <m:oMath xmlns:m="http://schemas.openxmlformats.org/officeDocument/2006/math">
                    <m:sSub>
                      <m:sSubPr>
                        <m:ctrlPr>
                          <a:rPr lang="en-US" altLang="zh-CN" sz="1600" b="1" i="1">
                            <a:latin typeface="Cambria Math" panose="02040503050406030204" pitchFamily="18" charset="0"/>
                            <a:ea typeface="微软雅黑" panose="020B0503020204020204" pitchFamily="34" charset="-122"/>
                          </a:rPr>
                        </m:ctrlPr>
                      </m:sSubPr>
                      <m:e>
                        <m:r>
                          <a:rPr lang="en-US" altLang="zh-CN" sz="1600" b="1" i="1">
                            <a:latin typeface="Cambria Math" panose="02040503050406030204" pitchFamily="18" charset="0"/>
                            <a:ea typeface="微软雅黑" panose="020B0503020204020204" pitchFamily="34" charset="-122"/>
                          </a:rPr>
                          <m:t> </m:t>
                        </m:r>
                        <m:r>
                          <a:rPr lang="en-US" altLang="zh-CN" sz="1600" b="1" i="1">
                            <a:latin typeface="Cambria Math" panose="02040503050406030204" pitchFamily="18" charset="0"/>
                            <a:ea typeface="微软雅黑" panose="020B0503020204020204" pitchFamily="34" charset="-122"/>
                          </a:rPr>
                          <m:t>𝒆</m:t>
                        </m:r>
                      </m:e>
                      <m:sub>
                        <m:r>
                          <a:rPr lang="en-US" altLang="zh-CN" sz="1600" b="1" i="1">
                            <a:latin typeface="Cambria Math" panose="02040503050406030204" pitchFamily="18" charset="0"/>
                            <a:ea typeface="微软雅黑" panose="020B0503020204020204" pitchFamily="34" charset="-122"/>
                          </a:rPr>
                          <m:t>𝒉𝒊𝒈𝒉</m:t>
                        </m:r>
                      </m:sub>
                    </m:sSub>
                    <m:r>
                      <a:rPr lang="en-US" altLang="zh-CN" sz="1600" b="1" i="1">
                        <a:latin typeface="Cambria Math" panose="02040503050406030204" pitchFamily="18" charset="0"/>
                        <a:ea typeface="微软雅黑" panose="020B0503020204020204" pitchFamily="34" charset="-122"/>
                      </a:rPr>
                      <m:t> </m:t>
                    </m:r>
                  </m:oMath>
                </a14:m>
                <a:r>
                  <a:rPr kumimoji="1" lang="zh-CN" altLang="en-US" sz="1600" b="1" dirty="0">
                    <a:latin typeface="微软雅黑" panose="020B0503020204020204" pitchFamily="34" charset="-122"/>
                    <a:ea typeface="微软雅黑" panose="020B0503020204020204" pitchFamily="34" charset="-122"/>
                  </a:rPr>
                  <a:t>！</a:t>
                </a:r>
                <a:endParaRPr kumimoji="1" lang="en-US" altLang="zh-CN" sz="1600" b="1" dirty="0">
                  <a:latin typeface="微软雅黑" panose="020B0503020204020204" pitchFamily="34" charset="-122"/>
                  <a:ea typeface="微软雅黑" panose="020B0503020204020204" pitchFamily="34" charset="-122"/>
                </a:endParaRPr>
              </a:p>
              <a:p>
                <a:pPr algn="ctr">
                  <a:lnSpc>
                    <a:spcPct val="150000"/>
                  </a:lnSpc>
                </a:pPr>
                <a:r>
                  <a:rPr kumimoji="1" lang="zh-CN" altLang="en-US" sz="1600" b="1" dirty="0">
                    <a:latin typeface="微软雅黑" panose="020B0503020204020204" pitchFamily="34" charset="-122"/>
                    <a:ea typeface="微软雅黑" panose="020B0503020204020204" pitchFamily="34" charset="-122"/>
                  </a:rPr>
                  <a:t>但对</a:t>
                </a:r>
                <a14:m>
                  <m:oMath xmlns:m="http://schemas.openxmlformats.org/officeDocument/2006/math">
                    <m:sSub>
                      <m:sSubPr>
                        <m:ctrlPr>
                          <a:rPr lang="en-US" altLang="zh-CN" sz="1600" b="1" i="1">
                            <a:latin typeface="Cambria Math" panose="02040503050406030204" pitchFamily="18" charset="0"/>
                            <a:ea typeface="微软雅黑" panose="020B0503020204020204" pitchFamily="34" charset="-122"/>
                          </a:rPr>
                        </m:ctrlPr>
                      </m:sSubPr>
                      <m:e>
                        <m:r>
                          <a:rPr lang="en-US" altLang="zh-CN" sz="1600" b="1" i="1">
                            <a:latin typeface="Cambria Math" panose="02040503050406030204" pitchFamily="18" charset="0"/>
                            <a:ea typeface="微软雅黑" panose="020B0503020204020204" pitchFamily="34" charset="-122"/>
                          </a:rPr>
                          <m:t> </m:t>
                        </m:r>
                        <m:r>
                          <a:rPr lang="en-US" altLang="zh-CN" sz="1600" b="1" i="1">
                            <a:latin typeface="Cambria Math" panose="02040503050406030204" pitchFamily="18" charset="0"/>
                            <a:ea typeface="微软雅黑" panose="020B0503020204020204" pitchFamily="34" charset="-122"/>
                          </a:rPr>
                          <m:t>𝒆</m:t>
                        </m:r>
                      </m:e>
                      <m:sub>
                        <m:r>
                          <m:rPr>
                            <m:sty m:val="p"/>
                          </m:rPr>
                          <a:rPr lang="en-US" altLang="zh-CN" sz="1600" b="1" i="1">
                            <a:latin typeface="Cambria Math" panose="02040503050406030204" pitchFamily="18" charset="0"/>
                            <a:ea typeface="微软雅黑" panose="020B0503020204020204" pitchFamily="34" charset="-122"/>
                          </a:rPr>
                          <m:t>l</m:t>
                        </m:r>
                        <m:r>
                          <a:rPr lang="en-US" altLang="zh-CN" sz="1600" b="1" i="1" smtClean="0">
                            <a:latin typeface="Cambria Math" panose="02040503050406030204" pitchFamily="18" charset="0"/>
                            <a:ea typeface="微软雅黑" panose="020B0503020204020204" pitchFamily="34" charset="-122"/>
                          </a:rPr>
                          <m:t>𝒐𝒘</m:t>
                        </m:r>
                      </m:sub>
                    </m:sSub>
                  </m:oMath>
                </a14:m>
                <a:r>
                  <a:rPr kumimoji="1" lang="zh-CN" altLang="en-US" sz="1600" b="1" dirty="0">
                    <a:latin typeface="微软雅黑" panose="020B0503020204020204" pitchFamily="34" charset="-122"/>
                    <a:ea typeface="微软雅黑" panose="020B0503020204020204" pitchFamily="34" charset="-122"/>
                  </a:rPr>
                  <a:t>无效！ </a:t>
                </a:r>
              </a:p>
            </p:txBody>
          </p:sp>
        </mc:Choice>
        <mc:Fallback xmlns="">
          <p:sp>
            <p:nvSpPr>
              <p:cNvPr id="18" name="椭圆形标注 374">
                <a:extLst>
                  <a:ext uri="{FF2B5EF4-FFF2-40B4-BE49-F238E27FC236}">
                    <a16:creationId xmlns:a16="http://schemas.microsoft.com/office/drawing/2014/main" id="{11E56E2D-B070-0ECA-5310-FF41265E2440}"/>
                  </a:ext>
                </a:extLst>
              </p:cNvPr>
              <p:cNvSpPr>
                <a:spLocks noRot="1" noChangeAspect="1" noMove="1" noResize="1" noEditPoints="1" noAdjustHandles="1" noChangeArrowheads="1" noChangeShapeType="1" noTextEdit="1"/>
              </p:cNvSpPr>
              <p:nvPr/>
            </p:nvSpPr>
            <p:spPr>
              <a:xfrm>
                <a:off x="1611683" y="5057772"/>
                <a:ext cx="3537737" cy="1090231"/>
              </a:xfrm>
              <a:prstGeom prst="wedgeEllipseCallout">
                <a:avLst>
                  <a:gd name="adj1" fmla="val 85142"/>
                  <a:gd name="adj2" fmla="val -243483"/>
                </a:avLst>
              </a:prstGeom>
              <a:blipFill>
                <a:blip r:embed="rId7"/>
                <a:stretch>
                  <a:fillRect/>
                </a:stretch>
              </a:blipFill>
              <a:ln w="19050">
                <a:noFill/>
                <a:prstDash val="dash"/>
                <a:tailEnd type="none"/>
              </a:ln>
            </p:spPr>
            <p:txBody>
              <a:bodyPr/>
              <a:lstStyle/>
              <a:p>
                <a:r>
                  <a:rPr lang="zh-CN" altLang="en-US">
                    <a:noFill/>
                  </a:rPr>
                  <a:t> </a:t>
                </a:r>
              </a:p>
            </p:txBody>
          </p:sp>
        </mc:Fallback>
      </mc:AlternateContent>
      <p:sp>
        <p:nvSpPr>
          <p:cNvPr id="19" name="矩形: 圆角 18">
            <a:extLst>
              <a:ext uri="{FF2B5EF4-FFF2-40B4-BE49-F238E27FC236}">
                <a16:creationId xmlns:a16="http://schemas.microsoft.com/office/drawing/2014/main" id="{64ACA5FE-CAFA-1372-0440-B5A8FFCEA209}"/>
              </a:ext>
            </a:extLst>
          </p:cNvPr>
          <p:cNvSpPr/>
          <p:nvPr/>
        </p:nvSpPr>
        <p:spPr>
          <a:xfrm>
            <a:off x="6004846" y="4100690"/>
            <a:ext cx="4274894" cy="957082"/>
          </a:xfrm>
          <a:prstGeom prst="round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sz="1400" b="1" dirty="0">
                <a:latin typeface="微软雅黑" panose="020B0503020204020204" pitchFamily="34" charset="-122"/>
                <a:ea typeface="微软雅黑" panose="020B0503020204020204" pitchFamily="34" charset="-122"/>
              </a:rPr>
              <a:t>只需迭代几次，即可快速消除高频误差</a:t>
            </a:r>
            <a:endParaRPr lang="en-US" altLang="zh-CN" sz="1400" b="1" dirty="0">
              <a:latin typeface="微软雅黑" panose="020B0503020204020204" pitchFamily="34" charset="-122"/>
              <a:ea typeface="微软雅黑" panose="020B0503020204020204" pitchFamily="34" charset="-122"/>
            </a:endParaRPr>
          </a:p>
          <a:p>
            <a:pPr algn="ctr">
              <a:lnSpc>
                <a:spcPct val="150000"/>
              </a:lnSpc>
            </a:pPr>
            <a:r>
              <a:rPr lang="zh-CN" altLang="en-US" sz="1400" b="1" dirty="0">
                <a:latin typeface="微软雅黑" panose="020B0503020204020204" pitchFamily="34" charset="-122"/>
                <a:ea typeface="微软雅黑" panose="020B0503020204020204" pitchFamily="34" charset="-122"/>
              </a:rPr>
              <a:t>经过几次迭代后，误差减小开始停滞</a:t>
            </a:r>
            <a:endParaRPr lang="en-US" altLang="zh-CN" sz="1400" b="1" dirty="0">
              <a:latin typeface="微软雅黑" panose="020B0503020204020204" pitchFamily="34" charset="-122"/>
              <a:ea typeface="微软雅黑" panose="020B0503020204020204" pitchFamily="34" charset="-122"/>
            </a:endParaRPr>
          </a:p>
          <a:p>
            <a:pPr algn="ctr">
              <a:lnSpc>
                <a:spcPct val="150000"/>
              </a:lnSpc>
            </a:pPr>
            <a:r>
              <a:rPr lang="zh-CN" altLang="en-US" sz="1400" b="1" dirty="0">
                <a:latin typeface="微软雅黑" panose="020B0503020204020204" pitchFamily="34" charset="-122"/>
                <a:ea typeface="微软雅黑" panose="020B0503020204020204" pitchFamily="34" charset="-122"/>
              </a:rPr>
              <a:t>迭代次数越多，误差几乎没有减小</a:t>
            </a:r>
          </a:p>
        </p:txBody>
      </p:sp>
    </p:spTree>
    <p:custDataLst>
      <p:tags r:id="rId1"/>
    </p:custData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文本框 2">
                <a:extLst>
                  <a:ext uri="{FF2B5EF4-FFF2-40B4-BE49-F238E27FC236}">
                    <a16:creationId xmlns:a16="http://schemas.microsoft.com/office/drawing/2014/main" id="{925D3217-677D-2B8E-6307-EA22327FFC1A}"/>
                  </a:ext>
                </a:extLst>
              </p:cNvPr>
              <p:cNvSpPr txBox="1"/>
              <p:nvPr/>
            </p:nvSpPr>
            <p:spPr>
              <a:xfrm>
                <a:off x="525096" y="1157904"/>
                <a:ext cx="5303055" cy="3372270"/>
              </a:xfrm>
              <a:prstGeom prst="rect">
                <a:avLst/>
              </a:prstGeom>
              <a:noFill/>
            </p:spPr>
            <p:txBody>
              <a:bodyPr wrap="square">
                <a:spAutoFit/>
              </a:bodyPr>
              <a:lstStyle/>
              <a:p>
                <a:pPr>
                  <a:lnSpc>
                    <a:spcPct val="200000"/>
                  </a:lnSpc>
                  <a:defRPr/>
                </a:pP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两层代数多重网格</a:t>
                </a:r>
                <a:endParaRPr lang="en-US" altLang="zh-CN" dirty="0">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lnSpc>
                    <a:spcPct val="150000"/>
                  </a:lnSpc>
                  <a:buFont typeface="Arial" panose="020B0604020202020204" pitchFamily="34" charset="0"/>
                  <a:buChar char="•"/>
                </a:pPr>
                <a:r>
                  <a:rPr lang="en-US" altLang="zh-CN" dirty="0">
                    <a:latin typeface="微软雅黑" panose="020B0503020204020204" pitchFamily="34" charset="-122"/>
                    <a:ea typeface="微软雅黑" panose="020B0503020204020204" pitchFamily="34" charset="-122"/>
                  </a:rPr>
                  <a:t>S</a:t>
                </a:r>
                <a:r>
                  <a:rPr lang="zh-CN" altLang="en-US" dirty="0">
                    <a:latin typeface="微软雅黑" panose="020B0503020204020204" pitchFamily="34" charset="-122"/>
                    <a:ea typeface="微软雅黑" panose="020B0503020204020204" pitchFamily="34" charset="-122"/>
                  </a:rPr>
                  <a:t>：光滑子处理高频误差</a:t>
                </a:r>
                <a:r>
                  <a:rPr lang="en-US" altLang="zh-CN" dirty="0">
                    <a:latin typeface="微软雅黑" panose="020B0503020204020204" pitchFamily="34" charset="-122"/>
                    <a:ea typeface="微软雅黑" panose="020B0503020204020204" pitchFamily="34" charset="-122"/>
                  </a:rPr>
                  <a:t>(Jacobi</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Gauss-Seidel, GMRES……)</a:t>
                </a:r>
              </a:p>
              <a:p>
                <a:pPr marL="285750" indent="-285750">
                  <a:lnSpc>
                    <a:spcPct val="200000"/>
                  </a:lnSpc>
                  <a:buFont typeface="Arial" panose="020B0604020202020204" pitchFamily="34" charset="0"/>
                  <a:buChar char="•"/>
                  <a:defRPr/>
                </a:pP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粗网格校正</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 </a:t>
                </a:r>
                <a14:m>
                  <m:oMath xmlns:m="http://schemas.openxmlformats.org/officeDocument/2006/math">
                    <m:sSubSup>
                      <m:sSubSupPr>
                        <m:ctrlPr>
                          <a:rPr lang="en-US" altLang="zh-CN" i="1" smtClean="0">
                            <a:latin typeface="Cambria Math" panose="02040503050406030204" pitchFamily="18" charset="0"/>
                            <a:ea typeface="微软雅黑" panose="020B0503020204020204" pitchFamily="34" charset="-122"/>
                          </a:rPr>
                        </m:ctrlPr>
                      </m:sSubSupPr>
                      <m:e>
                        <m:r>
                          <a:rPr lang="en-US" altLang="zh-CN" i="1">
                            <a:latin typeface="Cambria Math" panose="02040503050406030204" pitchFamily="18" charset="0"/>
                            <a:ea typeface="微软雅黑" panose="020B0503020204020204" pitchFamily="34" charset="-122"/>
                            <a:sym typeface="Symbol" panose="05050102010706020507" pitchFamily="18" charset="2"/>
                          </a:rPr>
                          <m:t></m:t>
                        </m:r>
                        <m:r>
                          <a:rPr lang="en-US" altLang="zh-CN" b="0" i="1" smtClean="0">
                            <a:latin typeface="Cambria Math" panose="02040503050406030204" pitchFamily="18" charset="0"/>
                            <a:ea typeface="微软雅黑" panose="020B0503020204020204" pitchFamily="34" charset="-122"/>
                            <a:sym typeface="Symbol" panose="05050102010706020507" pitchFamily="18" charset="2"/>
                          </a:rPr>
                          <m:t>+</m:t>
                        </m:r>
                        <m:r>
                          <a:rPr lang="en-US" altLang="zh-CN" b="0" i="1" smtClean="0">
                            <a:latin typeface="Cambria Math" panose="02040503050406030204" pitchFamily="18" charset="0"/>
                            <a:ea typeface="微软雅黑" panose="020B0503020204020204" pitchFamily="34" charset="-122"/>
                          </a:rPr>
                          <m:t>𝑃𝐷</m:t>
                        </m:r>
                      </m:e>
                      <m:sub>
                        <m:r>
                          <a:rPr lang="en-US" altLang="zh-CN" b="0" i="1" smtClean="0">
                            <a:latin typeface="Cambria Math" panose="02040503050406030204" pitchFamily="18" charset="0"/>
                            <a:ea typeface="微软雅黑" panose="020B0503020204020204" pitchFamily="34" charset="-122"/>
                          </a:rPr>
                          <m:t>𝑐</m:t>
                        </m:r>
                      </m:sub>
                      <m:sup>
                        <m:r>
                          <a:rPr lang="en-US" altLang="zh-CN" b="0" i="1" smtClean="0">
                            <a:latin typeface="Cambria Math" panose="02040503050406030204" pitchFamily="18" charset="0"/>
                            <a:ea typeface="微软雅黑" panose="020B0503020204020204" pitchFamily="34" charset="-122"/>
                          </a:rPr>
                          <m:t>−1</m:t>
                        </m:r>
                      </m:sup>
                    </m:sSubSup>
                    <m:r>
                      <a:rPr lang="en-US" altLang="zh-CN" b="0" i="1" smtClean="0">
                        <a:latin typeface="Cambria Math" panose="02040503050406030204" pitchFamily="18" charset="0"/>
                        <a:ea typeface="微软雅黑" panose="020B0503020204020204" pitchFamily="34" charset="-122"/>
                      </a:rPr>
                      <m:t>𝑅𝑟</m:t>
                    </m:r>
                  </m:oMath>
                </a14:m>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 处理低频误差</a:t>
                </a:r>
                <a:endParaRPr lang="en-US" altLang="zh-CN" dirty="0">
                  <a:latin typeface="Times New Roman" panose="02020603050405020304" pitchFamily="18" charset="0"/>
                  <a:ea typeface="微软雅黑" panose="020B0503020204020204" pitchFamily="34" charset="-122"/>
                  <a:cs typeface="Times New Roman" panose="02020603050405020304" pitchFamily="18" charset="0"/>
                </a:endParaRPr>
              </a:p>
              <a:p>
                <a:pPr marL="742950" lvl="1" indent="-285750">
                  <a:lnSpc>
                    <a:spcPct val="200000"/>
                  </a:lnSpc>
                  <a:buFont typeface="Arial" panose="020B0604020202020204" pitchFamily="34" charset="0"/>
                  <a:buChar char="•"/>
                  <a:defRPr/>
                </a:pP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 </a:t>
                </a:r>
                <a14:m>
                  <m:oMath xmlns:m="http://schemas.openxmlformats.org/officeDocument/2006/math">
                    <m:r>
                      <a:rPr lang="en-US" altLang="zh-CN" b="0" i="1" smtClean="0">
                        <a:latin typeface="Cambria Math" panose="02040503050406030204" pitchFamily="18" charset="0"/>
                        <a:ea typeface="微软雅黑" panose="020B0503020204020204" pitchFamily="34" charset="-122"/>
                      </a:rPr>
                      <m:t>𝑟</m:t>
                    </m:r>
                    <m:r>
                      <a:rPr lang="en-US" altLang="zh-CN" b="0" i="1" smtClean="0">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sym typeface="Symbol" panose="05050102010706020507" pitchFamily="18" charset="2"/>
                      </a:rPr>
                      <m:t>𝐷</m:t>
                    </m:r>
                    <m:r>
                      <a:rPr lang="en-US" altLang="zh-CN" b="0" i="1" smtClean="0">
                        <a:latin typeface="Cambria Math" panose="02040503050406030204" pitchFamily="18" charset="0"/>
                        <a:ea typeface="微软雅黑" panose="020B0503020204020204" pitchFamily="34" charset="-122"/>
                        <a:sym typeface="Symbol" panose="05050102010706020507" pitchFamily="18" charset="2"/>
                      </a:rPr>
                      <m:t></m:t>
                    </m:r>
                  </m:oMath>
                </a14:m>
                <a:endParaRPr lang="en-US" altLang="zh-CN" dirty="0">
                  <a:latin typeface="Times New Roman" panose="02020603050405020304" pitchFamily="18" charset="0"/>
                  <a:ea typeface="微软雅黑" panose="020B0503020204020204" pitchFamily="34" charset="-122"/>
                  <a:cs typeface="Times New Roman" panose="02020603050405020304" pitchFamily="18" charset="0"/>
                </a:endParaRPr>
              </a:p>
              <a:p>
                <a:pPr marL="742950" lvl="1" indent="-285750">
                  <a:lnSpc>
                    <a:spcPct val="150000"/>
                  </a:lnSpc>
                  <a:buFont typeface="Arial" panose="020B0604020202020204" pitchFamily="34" charset="0"/>
                  <a:buChar char="•"/>
                </a:pPr>
                <a:r>
                  <a:rPr lang="en-US" altLang="zh-CN" dirty="0">
                    <a:latin typeface="微软雅黑" panose="020B0503020204020204" pitchFamily="34" charset="-122"/>
                    <a:ea typeface="微软雅黑" panose="020B0503020204020204" pitchFamily="34" charset="-122"/>
                  </a:rPr>
                  <a:t>P</a:t>
                </a:r>
                <a:r>
                  <a:rPr lang="zh-CN" altLang="en-US" dirty="0">
                    <a:latin typeface="微软雅黑" panose="020B0503020204020204" pitchFamily="34" charset="-122"/>
                    <a:ea typeface="微软雅黑" panose="020B0503020204020204" pitchFamily="34" charset="-122"/>
                  </a:rPr>
                  <a:t>：延拓算子</a:t>
                </a:r>
                <a:endParaRPr lang="en-US" altLang="zh-CN" dirty="0">
                  <a:latin typeface="微软雅黑" panose="020B0503020204020204" pitchFamily="34" charset="-122"/>
                  <a:ea typeface="微软雅黑" panose="020B0503020204020204" pitchFamily="34" charset="-122"/>
                </a:endParaRPr>
              </a:p>
              <a:p>
                <a:pPr marL="742950" lvl="1" indent="-285750">
                  <a:lnSpc>
                    <a:spcPct val="150000"/>
                  </a:lnSpc>
                  <a:buFont typeface="Arial" panose="020B0604020202020204" pitchFamily="34" charset="0"/>
                  <a:buChar char="•"/>
                </a:pPr>
                <a:r>
                  <a:rPr lang="en-US" altLang="zh-CN" dirty="0">
                    <a:latin typeface="微软雅黑" panose="020B0503020204020204" pitchFamily="34" charset="-122"/>
                    <a:ea typeface="微软雅黑" panose="020B0503020204020204" pitchFamily="34" charset="-122"/>
                  </a:rPr>
                  <a:t>R</a:t>
                </a:r>
                <a:r>
                  <a:rPr lang="zh-CN" altLang="en-US" dirty="0">
                    <a:latin typeface="微软雅黑" panose="020B0503020204020204" pitchFamily="34" charset="-122"/>
                    <a:ea typeface="微软雅黑" panose="020B0503020204020204" pitchFamily="34" charset="-122"/>
                  </a:rPr>
                  <a:t>：限制算子，这里取</a:t>
                </a:r>
                <a14:m>
                  <m:oMath xmlns:m="http://schemas.openxmlformats.org/officeDocument/2006/math">
                    <m:sSup>
                      <m:sSupPr>
                        <m:ctrlPr>
                          <a:rPr lang="en-US" altLang="zh-CN" i="1">
                            <a:latin typeface="Cambria Math" panose="02040503050406030204" pitchFamily="18" charset="0"/>
                            <a:ea typeface="微软雅黑" panose="020B0503020204020204" pitchFamily="34" charset="-122"/>
                          </a:rPr>
                        </m:ctrlPr>
                      </m:sSupPr>
                      <m:e>
                        <m:r>
                          <m:rPr>
                            <m:sty m:val="p"/>
                          </m:rPr>
                          <a:rPr lang="en-US" altLang="zh-CN">
                            <a:latin typeface="Cambria Math" panose="02040503050406030204" pitchFamily="18" charset="0"/>
                            <a:ea typeface="微软雅黑" panose="020B0503020204020204" pitchFamily="34" charset="-122"/>
                          </a:rPr>
                          <m:t>R</m:t>
                        </m:r>
                        <m:r>
                          <a:rPr lang="en-US" altLang="zh-CN">
                            <a:latin typeface="Cambria Math" panose="02040503050406030204" pitchFamily="18" charset="0"/>
                            <a:ea typeface="微软雅黑" panose="020B0503020204020204" pitchFamily="34" charset="-122"/>
                          </a:rPr>
                          <m:t>=</m:t>
                        </m:r>
                        <m:r>
                          <m:rPr>
                            <m:sty m:val="p"/>
                          </m:rPr>
                          <a:rPr lang="en-US" altLang="zh-CN">
                            <a:latin typeface="Cambria Math" panose="02040503050406030204" pitchFamily="18" charset="0"/>
                            <a:ea typeface="微软雅黑" panose="020B0503020204020204" pitchFamily="34" charset="-122"/>
                          </a:rPr>
                          <m:t>P</m:t>
                        </m:r>
                      </m:e>
                      <m:sup>
                        <m:r>
                          <m:rPr>
                            <m:sty m:val="p"/>
                          </m:rPr>
                          <a:rPr lang="en-US" altLang="zh-CN">
                            <a:latin typeface="Cambria Math" panose="02040503050406030204" pitchFamily="18" charset="0"/>
                            <a:ea typeface="微软雅黑" panose="020B0503020204020204" pitchFamily="34" charset="-122"/>
                          </a:rPr>
                          <m:t>H</m:t>
                        </m:r>
                      </m:sup>
                    </m:sSup>
                  </m:oMath>
                </a14:m>
                <a:endParaRPr lang="en-US" altLang="zh-CN" dirty="0">
                  <a:latin typeface="Times New Roman" panose="02020603050405020304" pitchFamily="18" charset="0"/>
                  <a:ea typeface="微软雅黑" panose="020B0503020204020204" pitchFamily="34" charset="-122"/>
                  <a:cs typeface="Times New Roman" panose="02020603050405020304" pitchFamily="18" charset="0"/>
                </a:endParaRPr>
              </a:p>
            </p:txBody>
          </p:sp>
        </mc:Choice>
        <mc:Fallback>
          <p:sp>
            <p:nvSpPr>
              <p:cNvPr id="3" name="文本框 2">
                <a:extLst>
                  <a:ext uri="{FF2B5EF4-FFF2-40B4-BE49-F238E27FC236}">
                    <a16:creationId xmlns:a16="http://schemas.microsoft.com/office/drawing/2014/main" id="{925D3217-677D-2B8E-6307-EA22327FFC1A}"/>
                  </a:ext>
                </a:extLst>
              </p:cNvPr>
              <p:cNvSpPr txBox="1">
                <a:spLocks noRot="1" noChangeAspect="1" noMove="1" noResize="1" noEditPoints="1" noAdjustHandles="1" noChangeArrowheads="1" noChangeShapeType="1" noTextEdit="1"/>
              </p:cNvSpPr>
              <p:nvPr/>
            </p:nvSpPr>
            <p:spPr>
              <a:xfrm>
                <a:off x="525096" y="1157904"/>
                <a:ext cx="5303055" cy="3372270"/>
              </a:xfrm>
              <a:prstGeom prst="rect">
                <a:avLst/>
              </a:prstGeom>
              <a:blipFill>
                <a:blip r:embed="rId4"/>
                <a:stretch>
                  <a:fillRect l="-920" r="-2989" b="-1989"/>
                </a:stretch>
              </a:blipFill>
            </p:spPr>
            <p:txBody>
              <a:bodyPr/>
              <a:lstStyle/>
              <a:p>
                <a:r>
                  <a:rPr lang="zh-CN" altLang="en-US">
                    <a:noFill/>
                  </a:rPr>
                  <a:t> </a:t>
                </a:r>
              </a:p>
            </p:txBody>
          </p:sp>
        </mc:Fallback>
      </mc:AlternateContent>
      <p:pic>
        <p:nvPicPr>
          <p:cNvPr id="6" name="图片 5">
            <a:extLst>
              <a:ext uri="{FF2B5EF4-FFF2-40B4-BE49-F238E27FC236}">
                <a16:creationId xmlns:a16="http://schemas.microsoft.com/office/drawing/2014/main" id="{CB8C2883-3638-9DC4-A32B-92656CFE43B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4674" y="4530499"/>
            <a:ext cx="3074977" cy="2081268"/>
          </a:xfrm>
          <a:prstGeom prst="rect">
            <a:avLst/>
          </a:prstGeom>
        </p:spPr>
      </p:pic>
      <p:sp>
        <p:nvSpPr>
          <p:cNvPr id="5" name="标题 8">
            <a:extLst>
              <a:ext uri="{FF2B5EF4-FFF2-40B4-BE49-F238E27FC236}">
                <a16:creationId xmlns:a16="http://schemas.microsoft.com/office/drawing/2014/main" id="{AE524650-F0D2-BC63-F6AC-70967B2B6518}"/>
              </a:ext>
            </a:extLst>
          </p:cNvPr>
          <p:cNvSpPr txBox="1">
            <a:spLocks/>
          </p:cNvSpPr>
          <p:nvPr/>
        </p:nvSpPr>
        <p:spPr>
          <a:xfrm>
            <a:off x="369453" y="505233"/>
            <a:ext cx="2646878" cy="535531"/>
          </a:xfrm>
          <a:prstGeom prst="rect">
            <a:avLst/>
          </a:prstGeom>
        </p:spPr>
        <p:txBody>
          <a:bodyPr vert="horz" wrap="none" lIns="91440" tIns="45720" rIns="91440" bIns="45720" rtlCol="0" anchor="ctr">
            <a:spAutoFit/>
          </a:bodyPr>
          <a:lstStyle>
            <a:lvl1pPr algn="l" defTabSz="914400" rtl="0" eaLnBrk="1" latinLnBrk="0" hangingPunct="1">
              <a:lnSpc>
                <a:spcPct val="90000"/>
              </a:lnSpc>
              <a:spcBef>
                <a:spcPct val="0"/>
              </a:spcBef>
              <a:buNone/>
              <a:defRPr lang="en-US" sz="3200" b="1" kern="0" dirty="0">
                <a:solidFill>
                  <a:srgbClr val="476BB3"/>
                </a:solidFill>
                <a:latin typeface="微软雅黑"/>
                <a:ea typeface="微软雅黑"/>
                <a:cs typeface="+mn-ea"/>
              </a:defRPr>
            </a:lvl1pPr>
          </a:lstStyle>
          <a:p>
            <a:r>
              <a:rPr lang="zh-CN" altLang="en-US" dirty="0">
                <a:latin typeface="微软雅黑" panose="020B0503020204020204" pitchFamily="34" charset="-122"/>
                <a:ea typeface="微软雅黑" panose="020B0503020204020204" pitchFamily="34" charset="-122"/>
              </a:rPr>
              <a:t>代数多重网格</a:t>
            </a:r>
            <a:endParaRPr lang="en-US" altLang="zh-CN" dirty="0">
              <a:latin typeface="微软雅黑" panose="020B0503020204020204" pitchFamily="34" charset="-122"/>
              <a:ea typeface="微软雅黑" panose="020B0503020204020204" pitchFamily="34" charset="-122"/>
            </a:endParaRPr>
          </a:p>
        </p:txBody>
      </p:sp>
      <p:sp>
        <p:nvSpPr>
          <p:cNvPr id="33" name="矩形 32">
            <a:extLst>
              <a:ext uri="{FF2B5EF4-FFF2-40B4-BE49-F238E27FC236}">
                <a16:creationId xmlns:a16="http://schemas.microsoft.com/office/drawing/2014/main" id="{1A223049-6F27-AC75-CF3C-A13ABEF085BB}"/>
              </a:ext>
            </a:extLst>
          </p:cNvPr>
          <p:cNvSpPr/>
          <p:nvPr/>
        </p:nvSpPr>
        <p:spPr>
          <a:xfrm>
            <a:off x="6096000" y="1211092"/>
            <a:ext cx="4371238" cy="2137893"/>
          </a:xfrm>
          <a:prstGeom prst="rect">
            <a:avLst/>
          </a:prstGeom>
          <a:solidFill>
            <a:schemeClr val="bg1"/>
          </a:solidFill>
          <a:ln w="127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34" name="椭圆 33">
            <a:extLst>
              <a:ext uri="{FF2B5EF4-FFF2-40B4-BE49-F238E27FC236}">
                <a16:creationId xmlns:a16="http://schemas.microsoft.com/office/drawing/2014/main" id="{912AE777-C335-CBC3-743D-DCB2E12AC3EE}"/>
              </a:ext>
            </a:extLst>
          </p:cNvPr>
          <p:cNvSpPr/>
          <p:nvPr/>
        </p:nvSpPr>
        <p:spPr>
          <a:xfrm>
            <a:off x="7423824" y="1997086"/>
            <a:ext cx="2709153" cy="1098858"/>
          </a:xfrm>
          <a:prstGeom prst="ellipse">
            <a:avLst/>
          </a:prstGeom>
          <a:solidFill>
            <a:schemeClr val="bg1"/>
          </a:solidFill>
          <a:ln>
            <a:solidFill>
              <a:srgbClr val="7030A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cxnSp>
        <p:nvCxnSpPr>
          <p:cNvPr id="35" name="直接箭头连接符 34">
            <a:extLst>
              <a:ext uri="{FF2B5EF4-FFF2-40B4-BE49-F238E27FC236}">
                <a16:creationId xmlns:a16="http://schemas.microsoft.com/office/drawing/2014/main" id="{17CD13E8-52F6-B487-281E-B593A4083D62}"/>
              </a:ext>
            </a:extLst>
          </p:cNvPr>
          <p:cNvCxnSpPr>
            <a:cxnSpLocks/>
          </p:cNvCxnSpPr>
          <p:nvPr/>
        </p:nvCxnSpPr>
        <p:spPr>
          <a:xfrm>
            <a:off x="8137821" y="1864036"/>
            <a:ext cx="597195" cy="700791"/>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36" name="文本框 35">
            <a:extLst>
              <a:ext uri="{FF2B5EF4-FFF2-40B4-BE49-F238E27FC236}">
                <a16:creationId xmlns:a16="http://schemas.microsoft.com/office/drawing/2014/main" id="{D21FFDD5-0CE6-E227-FAFD-EFAA709F4307}"/>
              </a:ext>
            </a:extLst>
          </p:cNvPr>
          <p:cNvSpPr txBox="1"/>
          <p:nvPr/>
        </p:nvSpPr>
        <p:spPr>
          <a:xfrm>
            <a:off x="7568325" y="2173713"/>
            <a:ext cx="1307473" cy="307777"/>
          </a:xfrm>
          <a:prstGeom prst="rect">
            <a:avLst/>
          </a:prstGeom>
          <a:noFill/>
        </p:spPr>
        <p:txBody>
          <a:bodyPr wrap="square" rtlCol="0">
            <a:spAutoFit/>
          </a:bodyPr>
          <a:lstStyle/>
          <a:p>
            <a:r>
              <a:rPr lang="zh-CN" altLang="en-US" sz="1400" dirty="0">
                <a:latin typeface="微软雅黑" panose="020B0503020204020204" pitchFamily="34" charset="-122"/>
                <a:ea typeface="微软雅黑" panose="020B0503020204020204" pitchFamily="34" charset="-122"/>
                <a:cs typeface="Times New Roman" panose="02020603050405020304" pitchFamily="18" charset="0"/>
              </a:rPr>
              <a:t>限制算子</a:t>
            </a:r>
            <a:r>
              <a:rPr lang="en-US" altLang="zh-CN" sz="1400" dirty="0">
                <a:latin typeface="微软雅黑" panose="020B0503020204020204" pitchFamily="34" charset="-122"/>
                <a:ea typeface="微软雅黑" panose="020B0503020204020204" pitchFamily="34" charset="-122"/>
                <a:cs typeface="Times New Roman" panose="02020603050405020304" pitchFamily="18" charset="0"/>
              </a:rPr>
              <a:t>R</a:t>
            </a:r>
            <a:endParaRPr lang="zh-CN" altLang="en-US" sz="1400" dirty="0">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37" name="直接箭头连接符 36">
            <a:extLst>
              <a:ext uri="{FF2B5EF4-FFF2-40B4-BE49-F238E27FC236}">
                <a16:creationId xmlns:a16="http://schemas.microsoft.com/office/drawing/2014/main" id="{0A052E05-C1E4-04DE-8C7B-5240AAA27A44}"/>
              </a:ext>
            </a:extLst>
          </p:cNvPr>
          <p:cNvCxnSpPr>
            <a:cxnSpLocks/>
            <a:endCxn id="41" idx="2"/>
          </p:cNvCxnSpPr>
          <p:nvPr/>
        </p:nvCxnSpPr>
        <p:spPr>
          <a:xfrm flipV="1">
            <a:off x="8729808" y="1866197"/>
            <a:ext cx="612602" cy="69863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38" name="文本框 37">
            <a:extLst>
              <a:ext uri="{FF2B5EF4-FFF2-40B4-BE49-F238E27FC236}">
                <a16:creationId xmlns:a16="http://schemas.microsoft.com/office/drawing/2014/main" id="{C59A22FC-C501-5062-3304-133AED12C6E3}"/>
              </a:ext>
            </a:extLst>
          </p:cNvPr>
          <p:cNvSpPr txBox="1"/>
          <p:nvPr/>
        </p:nvSpPr>
        <p:spPr>
          <a:xfrm>
            <a:off x="8947434" y="2165423"/>
            <a:ext cx="1273632" cy="307777"/>
          </a:xfrm>
          <a:prstGeom prst="rect">
            <a:avLst/>
          </a:prstGeom>
          <a:noFill/>
        </p:spPr>
        <p:txBody>
          <a:bodyPr wrap="square" rtlCol="0">
            <a:spAutoFit/>
          </a:bodyPr>
          <a:lstStyle/>
          <a:p>
            <a:r>
              <a:rPr lang="zh-CN" altLang="en-US" sz="1400" dirty="0">
                <a:latin typeface="微软雅黑" panose="020B0503020204020204" pitchFamily="34" charset="-122"/>
                <a:ea typeface="微软雅黑" panose="020B0503020204020204" pitchFamily="34" charset="-122"/>
                <a:cs typeface="Times New Roman" panose="02020603050405020304" pitchFamily="18" charset="0"/>
              </a:rPr>
              <a:t>延拓算子</a:t>
            </a:r>
            <a:r>
              <a:rPr lang="en-US" altLang="zh-CN" sz="1400" dirty="0">
                <a:latin typeface="微软雅黑" panose="020B0503020204020204" pitchFamily="34" charset="-122"/>
                <a:ea typeface="微软雅黑" panose="020B0503020204020204" pitchFamily="34" charset="-122"/>
                <a:cs typeface="Times New Roman" panose="02020603050405020304" pitchFamily="18" charset="0"/>
              </a:rPr>
              <a:t>P</a:t>
            </a:r>
            <a:endParaRPr lang="zh-CN" altLang="en-US" sz="1400" dirty="0">
              <a:latin typeface="微软雅黑" panose="020B0503020204020204" pitchFamily="34" charset="-122"/>
              <a:ea typeface="微软雅黑"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9" name="矩形 38">
                <a:extLst>
                  <a:ext uri="{FF2B5EF4-FFF2-40B4-BE49-F238E27FC236}">
                    <a16:creationId xmlns:a16="http://schemas.microsoft.com/office/drawing/2014/main" id="{F551C12D-7D5F-7B90-4B77-C91C678454F4}"/>
                  </a:ext>
                </a:extLst>
              </p:cNvPr>
              <p:cNvSpPr/>
              <p:nvPr/>
            </p:nvSpPr>
            <p:spPr>
              <a:xfrm>
                <a:off x="7931560" y="1496865"/>
                <a:ext cx="381708" cy="369332"/>
              </a:xfrm>
              <a:prstGeom prst="rect">
                <a:avLst/>
              </a:prstGeom>
              <a:solidFill>
                <a:schemeClr val="bg1">
                  <a:lumMod val="65000"/>
                </a:schemeClr>
              </a:solidFill>
            </p:spPr>
            <p:style>
              <a:lnRef idx="1">
                <a:schemeClr val="dk1"/>
              </a:lnRef>
              <a:fillRef idx="3">
                <a:schemeClr val="dk1"/>
              </a:fillRef>
              <a:effectRef idx="2">
                <a:schemeClr val="dk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m:rPr>
                          <m:sty m:val="p"/>
                        </m:rPr>
                        <a:rPr lang="en-US" altLang="zh-CN" i="1">
                          <a:solidFill>
                            <a:schemeClr val="tx1"/>
                          </a:solidFill>
                          <a:latin typeface="Cambria Math" panose="02040503050406030204" pitchFamily="18" charset="0"/>
                        </a:rPr>
                        <m:t>S</m:t>
                      </m:r>
                    </m:oMath>
                  </m:oMathPara>
                </a14:m>
                <a:endParaRPr lang="zh-CN" altLang="en-US" dirty="0">
                  <a:latin typeface="Times New Roman" panose="02020603050405020304" pitchFamily="18" charset="0"/>
                  <a:cs typeface="Times New Roman" panose="02020603050405020304" pitchFamily="18" charset="0"/>
                </a:endParaRPr>
              </a:p>
            </p:txBody>
          </p:sp>
        </mc:Choice>
        <mc:Fallback xmlns="">
          <p:sp>
            <p:nvSpPr>
              <p:cNvPr id="39" name="矩形 38">
                <a:extLst>
                  <a:ext uri="{FF2B5EF4-FFF2-40B4-BE49-F238E27FC236}">
                    <a16:creationId xmlns:a16="http://schemas.microsoft.com/office/drawing/2014/main" id="{F551C12D-7D5F-7B90-4B77-C91C678454F4}"/>
                  </a:ext>
                </a:extLst>
              </p:cNvPr>
              <p:cNvSpPr>
                <a:spLocks noRot="1" noChangeAspect="1" noMove="1" noResize="1" noEditPoints="1" noAdjustHandles="1" noChangeArrowheads="1" noChangeShapeType="1" noTextEdit="1"/>
              </p:cNvSpPr>
              <p:nvPr/>
            </p:nvSpPr>
            <p:spPr>
              <a:xfrm>
                <a:off x="7931560" y="1496865"/>
                <a:ext cx="381708" cy="369332"/>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 name="矩形 39">
                <a:extLst>
                  <a:ext uri="{FF2B5EF4-FFF2-40B4-BE49-F238E27FC236}">
                    <a16:creationId xmlns:a16="http://schemas.microsoft.com/office/drawing/2014/main" id="{A58F43A1-1FCB-F6B8-7D8D-77327B4021E7}"/>
                  </a:ext>
                </a:extLst>
              </p:cNvPr>
              <p:cNvSpPr/>
              <p:nvPr/>
            </p:nvSpPr>
            <p:spPr>
              <a:xfrm>
                <a:off x="8547636" y="2581484"/>
                <a:ext cx="514051" cy="424939"/>
              </a:xfrm>
              <a:prstGeom prst="rect">
                <a:avLst/>
              </a:prstGeom>
              <a:solidFill>
                <a:schemeClr val="bg1">
                  <a:lumMod val="65000"/>
                </a:schemeClr>
              </a:solidFill>
            </p:spPr>
            <p:style>
              <a:lnRef idx="1">
                <a:schemeClr val="dk1"/>
              </a:lnRef>
              <a:fillRef idx="3">
                <a:schemeClr val="dk1"/>
              </a:fillRef>
              <a:effectRef idx="2">
                <a:schemeClr val="dk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en-US" altLang="zh-CN" i="1">
                              <a:solidFill>
                                <a:schemeClr val="tx1"/>
                              </a:solidFill>
                              <a:latin typeface="Cambria Math" panose="02040503050406030204" pitchFamily="18" charset="0"/>
                            </a:rPr>
                          </m:ctrlPr>
                        </m:sSubSupPr>
                        <m:e>
                          <m:r>
                            <m:rPr>
                              <m:sty m:val="p"/>
                            </m:rPr>
                            <a:rPr lang="en-US" altLang="zh-CN">
                              <a:solidFill>
                                <a:schemeClr val="tx1"/>
                              </a:solidFill>
                              <a:latin typeface="Cambria Math" panose="02040503050406030204" pitchFamily="18" charset="0"/>
                            </a:rPr>
                            <m:t>D</m:t>
                          </m:r>
                        </m:e>
                        <m:sub>
                          <m:r>
                            <m:rPr>
                              <m:sty m:val="p"/>
                            </m:rPr>
                            <a:rPr lang="en-US" altLang="zh-CN">
                              <a:solidFill>
                                <a:schemeClr val="tx1"/>
                              </a:solidFill>
                              <a:latin typeface="Cambria Math" panose="02040503050406030204" pitchFamily="18" charset="0"/>
                            </a:rPr>
                            <m:t>c</m:t>
                          </m:r>
                        </m:sub>
                        <m:sup>
                          <m:r>
                            <a:rPr lang="en-US" altLang="zh-CN">
                              <a:solidFill>
                                <a:schemeClr val="tx1"/>
                              </a:solidFill>
                              <a:latin typeface="Cambria Math" panose="02040503050406030204" pitchFamily="18" charset="0"/>
                            </a:rPr>
                            <m:t>−1</m:t>
                          </m:r>
                        </m:sup>
                      </m:sSubSup>
                    </m:oMath>
                  </m:oMathPara>
                </a14:m>
                <a:endParaRPr lang="zh-CN" altLang="en-US" dirty="0">
                  <a:latin typeface="Times New Roman" panose="02020603050405020304" pitchFamily="18" charset="0"/>
                  <a:cs typeface="Times New Roman" panose="02020603050405020304" pitchFamily="18" charset="0"/>
                </a:endParaRPr>
              </a:p>
            </p:txBody>
          </p:sp>
        </mc:Choice>
        <mc:Fallback xmlns="">
          <p:sp>
            <p:nvSpPr>
              <p:cNvPr id="40" name="矩形 39">
                <a:extLst>
                  <a:ext uri="{FF2B5EF4-FFF2-40B4-BE49-F238E27FC236}">
                    <a16:creationId xmlns:a16="http://schemas.microsoft.com/office/drawing/2014/main" id="{A58F43A1-1FCB-F6B8-7D8D-77327B4021E7}"/>
                  </a:ext>
                </a:extLst>
              </p:cNvPr>
              <p:cNvSpPr>
                <a:spLocks noRot="1" noChangeAspect="1" noMove="1" noResize="1" noEditPoints="1" noAdjustHandles="1" noChangeArrowheads="1" noChangeShapeType="1" noTextEdit="1"/>
              </p:cNvSpPr>
              <p:nvPr/>
            </p:nvSpPr>
            <p:spPr>
              <a:xfrm>
                <a:off x="8547636" y="2581484"/>
                <a:ext cx="514051" cy="424939"/>
              </a:xfrm>
              <a:prstGeom prst="rect">
                <a:avLst/>
              </a:prstGeom>
              <a:blipFill>
                <a:blip r:embed="rId7"/>
                <a:stretch>
                  <a:fillRect l="-823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1" name="矩形 40">
                <a:extLst>
                  <a:ext uri="{FF2B5EF4-FFF2-40B4-BE49-F238E27FC236}">
                    <a16:creationId xmlns:a16="http://schemas.microsoft.com/office/drawing/2014/main" id="{4D1EC8D6-1A11-856B-82DA-1C37BAE42B6E}"/>
                  </a:ext>
                </a:extLst>
              </p:cNvPr>
              <p:cNvSpPr/>
              <p:nvPr/>
            </p:nvSpPr>
            <p:spPr>
              <a:xfrm>
                <a:off x="9151556" y="1496865"/>
                <a:ext cx="381708" cy="369332"/>
              </a:xfrm>
              <a:prstGeom prst="rect">
                <a:avLst/>
              </a:prstGeom>
              <a:solidFill>
                <a:schemeClr val="bg1">
                  <a:lumMod val="65000"/>
                </a:schemeClr>
              </a:solidFill>
            </p:spPr>
            <p:style>
              <a:lnRef idx="1">
                <a:schemeClr val="dk1"/>
              </a:lnRef>
              <a:fillRef idx="3">
                <a:schemeClr val="dk1"/>
              </a:fillRef>
              <a:effectRef idx="2">
                <a:schemeClr val="dk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m:rPr>
                          <m:sty m:val="p"/>
                        </m:rPr>
                        <a:rPr lang="en-US" altLang="zh-CN" i="1">
                          <a:solidFill>
                            <a:schemeClr val="tx1"/>
                          </a:solidFill>
                          <a:latin typeface="Cambria Math" panose="02040503050406030204" pitchFamily="18" charset="0"/>
                        </a:rPr>
                        <m:t>S</m:t>
                      </m:r>
                    </m:oMath>
                  </m:oMathPara>
                </a14:m>
                <a:endParaRPr lang="zh-CN" altLang="en-US" dirty="0"/>
              </a:p>
            </p:txBody>
          </p:sp>
        </mc:Choice>
        <mc:Fallback xmlns="">
          <p:sp>
            <p:nvSpPr>
              <p:cNvPr id="41" name="矩形 40">
                <a:extLst>
                  <a:ext uri="{FF2B5EF4-FFF2-40B4-BE49-F238E27FC236}">
                    <a16:creationId xmlns:a16="http://schemas.microsoft.com/office/drawing/2014/main" id="{4D1EC8D6-1A11-856B-82DA-1C37BAE42B6E}"/>
                  </a:ext>
                </a:extLst>
              </p:cNvPr>
              <p:cNvSpPr>
                <a:spLocks noRot="1" noChangeAspect="1" noMove="1" noResize="1" noEditPoints="1" noAdjustHandles="1" noChangeArrowheads="1" noChangeShapeType="1" noTextEdit="1"/>
              </p:cNvSpPr>
              <p:nvPr/>
            </p:nvSpPr>
            <p:spPr>
              <a:xfrm>
                <a:off x="9151556" y="1496865"/>
                <a:ext cx="381708" cy="369332"/>
              </a:xfrm>
              <a:prstGeom prst="rect">
                <a:avLst/>
              </a:prstGeom>
              <a:blipFill>
                <a:blip r:embed="rId8"/>
                <a:stretch>
                  <a:fillRect/>
                </a:stretch>
              </a:blipFill>
            </p:spPr>
            <p:txBody>
              <a:bodyPr/>
              <a:lstStyle/>
              <a:p>
                <a:r>
                  <a:rPr lang="zh-CN" altLang="en-US">
                    <a:noFill/>
                  </a:rPr>
                  <a:t> </a:t>
                </a:r>
              </a:p>
            </p:txBody>
          </p:sp>
        </mc:Fallback>
      </mc:AlternateContent>
      <p:sp>
        <p:nvSpPr>
          <p:cNvPr id="42" name="文本框 41">
            <a:extLst>
              <a:ext uri="{FF2B5EF4-FFF2-40B4-BE49-F238E27FC236}">
                <a16:creationId xmlns:a16="http://schemas.microsoft.com/office/drawing/2014/main" id="{34FD636C-F704-600B-91CF-0893518C2D8B}"/>
              </a:ext>
            </a:extLst>
          </p:cNvPr>
          <p:cNvSpPr txBox="1"/>
          <p:nvPr/>
        </p:nvSpPr>
        <p:spPr>
          <a:xfrm>
            <a:off x="6808654" y="3918252"/>
            <a:ext cx="3078927" cy="307777"/>
          </a:xfrm>
          <a:prstGeom prst="rect">
            <a:avLst/>
          </a:prstGeom>
          <a:noFill/>
        </p:spPr>
        <p:txBody>
          <a:bodyPr wrap="square" rtlCol="0">
            <a:spAutoFit/>
          </a:bodyPr>
          <a:lstStyle/>
          <a:p>
            <a:r>
              <a:rPr lang="zh-CN" altLang="en-US" sz="1400" dirty="0">
                <a:solidFill>
                  <a:srgbClr val="FF0000"/>
                </a:solidFill>
                <a:latin typeface="微软雅黑" panose="020B0503020204020204" pitchFamily="34" charset="-122"/>
                <a:ea typeface="微软雅黑" panose="020B0503020204020204" pitchFamily="34" charset="-122"/>
              </a:rPr>
              <a:t>一个</a:t>
            </a:r>
            <a:r>
              <a:rPr lang="en-US" altLang="zh-CN" sz="1400" dirty="0">
                <a:solidFill>
                  <a:srgbClr val="FF0000"/>
                </a:solidFill>
                <a:latin typeface="微软雅黑" panose="020B0503020204020204" pitchFamily="34" charset="-122"/>
                <a:ea typeface="微软雅黑" panose="020B0503020204020204" pitchFamily="34" charset="-122"/>
              </a:rPr>
              <a:t>AMG</a:t>
            </a:r>
            <a:r>
              <a:rPr lang="zh-CN" altLang="en-US" sz="1400" dirty="0">
                <a:solidFill>
                  <a:srgbClr val="FF0000"/>
                </a:solidFill>
                <a:latin typeface="微软雅黑" panose="020B0503020204020204" pitchFamily="34" charset="-122"/>
                <a:ea typeface="微软雅黑" panose="020B0503020204020204" pitchFamily="34" charset="-122"/>
              </a:rPr>
              <a:t>迭代步</a:t>
            </a:r>
            <a:r>
              <a:rPr lang="en-US" altLang="zh-CN" sz="1400" dirty="0">
                <a:solidFill>
                  <a:srgbClr val="FF0000"/>
                </a:solidFill>
                <a:latin typeface="微软雅黑" panose="020B0503020204020204" pitchFamily="34" charset="-122"/>
                <a:ea typeface="微软雅黑" panose="020B0503020204020204" pitchFamily="34" charset="-122"/>
              </a:rPr>
              <a:t>(</a:t>
            </a:r>
            <a:r>
              <a:rPr lang="zh-CN" altLang="en-US" sz="1400" dirty="0">
                <a:solidFill>
                  <a:srgbClr val="FF0000"/>
                </a:solidFill>
                <a:latin typeface="微软雅黑" panose="020B0503020204020204" pitchFamily="34" charset="-122"/>
                <a:ea typeface="微软雅黑" panose="020B0503020204020204" pitchFamily="34" charset="-122"/>
              </a:rPr>
              <a:t>两层</a:t>
            </a:r>
            <a:r>
              <a:rPr lang="en-US" altLang="zh-CN" sz="1400" dirty="0">
                <a:solidFill>
                  <a:srgbClr val="FF0000"/>
                </a:solidFill>
                <a:latin typeface="微软雅黑" panose="020B0503020204020204" pitchFamily="34" charset="-122"/>
                <a:ea typeface="微软雅黑" panose="020B0503020204020204" pitchFamily="34" charset="-122"/>
              </a:rPr>
              <a:t>V</a:t>
            </a:r>
            <a:r>
              <a:rPr lang="zh-CN" altLang="en-US" sz="1400" dirty="0">
                <a:solidFill>
                  <a:srgbClr val="FF0000"/>
                </a:solidFill>
                <a:latin typeface="微软雅黑" panose="020B0503020204020204" pitchFamily="34" charset="-122"/>
                <a:ea typeface="微软雅黑" panose="020B0503020204020204" pitchFamily="34" charset="-122"/>
              </a:rPr>
              <a:t>循环</a:t>
            </a:r>
            <a:r>
              <a:rPr lang="en-US" altLang="zh-CN" sz="1400" dirty="0">
                <a:solidFill>
                  <a:srgbClr val="FF0000"/>
                </a:solidFill>
                <a:latin typeface="微软雅黑" panose="020B0503020204020204" pitchFamily="34" charset="-122"/>
                <a:ea typeface="微软雅黑" panose="020B0503020204020204" pitchFamily="34" charset="-122"/>
              </a:rPr>
              <a:t>)</a:t>
            </a:r>
            <a:endParaRPr lang="zh-CN" altLang="en-US" sz="1400" dirty="0">
              <a:solidFill>
                <a:srgbClr val="FF0000"/>
              </a:solidFill>
              <a:latin typeface="微软雅黑" panose="020B0503020204020204" pitchFamily="34" charset="-122"/>
              <a:ea typeface="微软雅黑" panose="020B0503020204020204" pitchFamily="34" charset="-122"/>
            </a:endParaRPr>
          </a:p>
        </p:txBody>
      </p:sp>
      <p:sp>
        <p:nvSpPr>
          <p:cNvPr id="43" name="文本框 42">
            <a:extLst>
              <a:ext uri="{FF2B5EF4-FFF2-40B4-BE49-F238E27FC236}">
                <a16:creationId xmlns:a16="http://schemas.microsoft.com/office/drawing/2014/main" id="{9FA7EDF8-AD25-F2F6-9D98-83F6C9C864A8}"/>
              </a:ext>
            </a:extLst>
          </p:cNvPr>
          <p:cNvSpPr txBox="1"/>
          <p:nvPr/>
        </p:nvSpPr>
        <p:spPr>
          <a:xfrm>
            <a:off x="9856160" y="3578111"/>
            <a:ext cx="1351724" cy="523220"/>
          </a:xfrm>
          <a:prstGeom prst="rect">
            <a:avLst/>
          </a:prstGeom>
          <a:noFill/>
        </p:spPr>
        <p:txBody>
          <a:bodyPr wrap="square" rtlCol="0">
            <a:spAutoFit/>
          </a:bodyPr>
          <a:lstStyle/>
          <a:p>
            <a:r>
              <a:rPr lang="zh-CN" altLang="en-US" sz="1400" dirty="0">
                <a:solidFill>
                  <a:srgbClr val="7030A0"/>
                </a:solidFill>
                <a:latin typeface="微软雅黑" panose="020B0503020204020204" pitchFamily="34" charset="-122"/>
                <a:ea typeface="微软雅黑" panose="020B0503020204020204" pitchFamily="34" charset="-122"/>
              </a:rPr>
              <a:t>粗网格校正</a:t>
            </a:r>
            <a:endParaRPr lang="en-US" altLang="zh-CN" sz="1400" dirty="0">
              <a:solidFill>
                <a:srgbClr val="7030A0"/>
              </a:solidFill>
              <a:latin typeface="微软雅黑" panose="020B0503020204020204" pitchFamily="34" charset="-122"/>
              <a:ea typeface="微软雅黑" panose="020B0503020204020204" pitchFamily="34" charset="-122"/>
            </a:endParaRPr>
          </a:p>
          <a:p>
            <a:r>
              <a:rPr lang="zh-CN" altLang="en-US" sz="1400" dirty="0">
                <a:solidFill>
                  <a:srgbClr val="7030A0"/>
                </a:solidFill>
                <a:latin typeface="微软雅黑" panose="020B0503020204020204" pitchFamily="34" charset="-122"/>
                <a:ea typeface="微软雅黑" panose="020B0503020204020204" pitchFamily="34" charset="-122"/>
              </a:rPr>
              <a:t>处理低频误差</a:t>
            </a:r>
          </a:p>
        </p:txBody>
      </p:sp>
      <p:cxnSp>
        <p:nvCxnSpPr>
          <p:cNvPr id="44" name="直接箭头连接符 43">
            <a:extLst>
              <a:ext uri="{FF2B5EF4-FFF2-40B4-BE49-F238E27FC236}">
                <a16:creationId xmlns:a16="http://schemas.microsoft.com/office/drawing/2014/main" id="{B66D6722-596D-B98C-A24C-377A59EC48D1}"/>
              </a:ext>
            </a:extLst>
          </p:cNvPr>
          <p:cNvCxnSpPr>
            <a:cxnSpLocks/>
          </p:cNvCxnSpPr>
          <p:nvPr/>
        </p:nvCxnSpPr>
        <p:spPr>
          <a:xfrm flipH="1" flipV="1">
            <a:off x="9495061" y="3023080"/>
            <a:ext cx="828105" cy="583214"/>
          </a:xfrm>
          <a:prstGeom prst="straightConnector1">
            <a:avLst/>
          </a:prstGeom>
          <a:ln>
            <a:solidFill>
              <a:srgbClr val="7030A0"/>
            </a:solidFill>
            <a:tailEnd type="triangle"/>
          </a:ln>
        </p:spPr>
        <p:style>
          <a:lnRef idx="2">
            <a:schemeClr val="accent1"/>
          </a:lnRef>
          <a:fillRef idx="0">
            <a:schemeClr val="accent1"/>
          </a:fillRef>
          <a:effectRef idx="1">
            <a:schemeClr val="accent1"/>
          </a:effectRef>
          <a:fontRef idx="minor">
            <a:schemeClr val="tx1"/>
          </a:fontRef>
        </p:style>
      </p:cxnSp>
      <p:cxnSp>
        <p:nvCxnSpPr>
          <p:cNvPr id="45" name="直接箭头连接符 44">
            <a:extLst>
              <a:ext uri="{FF2B5EF4-FFF2-40B4-BE49-F238E27FC236}">
                <a16:creationId xmlns:a16="http://schemas.microsoft.com/office/drawing/2014/main" id="{428A1065-7095-67BA-FEF7-C6C6C9B7CDB8}"/>
              </a:ext>
            </a:extLst>
          </p:cNvPr>
          <p:cNvCxnSpPr>
            <a:cxnSpLocks/>
          </p:cNvCxnSpPr>
          <p:nvPr/>
        </p:nvCxnSpPr>
        <p:spPr>
          <a:xfrm flipV="1">
            <a:off x="8029208" y="3355059"/>
            <a:ext cx="0" cy="601214"/>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46" name="文本框 45">
            <a:extLst>
              <a:ext uri="{FF2B5EF4-FFF2-40B4-BE49-F238E27FC236}">
                <a16:creationId xmlns:a16="http://schemas.microsoft.com/office/drawing/2014/main" id="{0A2C4B7C-F7D1-2F1E-59C7-EA45F21C4349}"/>
              </a:ext>
            </a:extLst>
          </p:cNvPr>
          <p:cNvSpPr txBox="1"/>
          <p:nvPr/>
        </p:nvSpPr>
        <p:spPr>
          <a:xfrm>
            <a:off x="6256913" y="1648771"/>
            <a:ext cx="1307473" cy="307777"/>
          </a:xfrm>
          <a:prstGeom prst="rect">
            <a:avLst/>
          </a:prstGeom>
          <a:noFill/>
        </p:spPr>
        <p:txBody>
          <a:bodyPr wrap="square" rtlCol="0">
            <a:spAutoFit/>
          </a:bodyPr>
          <a:lstStyle/>
          <a:p>
            <a:r>
              <a:rPr lang="zh-CN" altLang="en-US" sz="1400" dirty="0">
                <a:latin typeface="微软雅黑" panose="020B0503020204020204" pitchFamily="34" charset="-122"/>
                <a:ea typeface="微软雅黑" panose="020B0503020204020204" pitchFamily="34" charset="-122"/>
              </a:rPr>
              <a:t>细网格层</a:t>
            </a:r>
          </a:p>
        </p:txBody>
      </p:sp>
      <p:sp>
        <p:nvSpPr>
          <p:cNvPr id="47" name="文本框 46">
            <a:extLst>
              <a:ext uri="{FF2B5EF4-FFF2-40B4-BE49-F238E27FC236}">
                <a16:creationId xmlns:a16="http://schemas.microsoft.com/office/drawing/2014/main" id="{1823CB80-9270-C45A-BD56-342C7CAF5B03}"/>
              </a:ext>
            </a:extLst>
          </p:cNvPr>
          <p:cNvSpPr txBox="1"/>
          <p:nvPr/>
        </p:nvSpPr>
        <p:spPr>
          <a:xfrm>
            <a:off x="6309947" y="2749600"/>
            <a:ext cx="1307473" cy="307777"/>
          </a:xfrm>
          <a:prstGeom prst="rect">
            <a:avLst/>
          </a:prstGeom>
          <a:noFill/>
        </p:spPr>
        <p:txBody>
          <a:bodyPr wrap="square" rtlCol="0">
            <a:spAutoFit/>
          </a:bodyPr>
          <a:lstStyle/>
          <a:p>
            <a:r>
              <a:rPr lang="zh-CN" altLang="en-US" sz="1400" dirty="0">
                <a:latin typeface="微软雅黑" panose="020B0503020204020204" pitchFamily="34" charset="-122"/>
                <a:ea typeface="微软雅黑" panose="020B0503020204020204" pitchFamily="34" charset="-122"/>
              </a:rPr>
              <a:t>粗网格层</a:t>
            </a:r>
          </a:p>
        </p:txBody>
      </p:sp>
      <p:cxnSp>
        <p:nvCxnSpPr>
          <p:cNvPr id="48" name="直接连接符 47">
            <a:extLst>
              <a:ext uri="{FF2B5EF4-FFF2-40B4-BE49-F238E27FC236}">
                <a16:creationId xmlns:a16="http://schemas.microsoft.com/office/drawing/2014/main" id="{F445C9D7-7EEF-6E06-E22B-6D2E846133D4}"/>
              </a:ext>
            </a:extLst>
          </p:cNvPr>
          <p:cNvCxnSpPr>
            <a:cxnSpLocks/>
          </p:cNvCxnSpPr>
          <p:nvPr/>
        </p:nvCxnSpPr>
        <p:spPr>
          <a:xfrm>
            <a:off x="6096000" y="1673060"/>
            <a:ext cx="4299230" cy="2413"/>
          </a:xfrm>
          <a:prstGeom prst="line">
            <a:avLst/>
          </a:prstGeom>
        </p:spPr>
        <p:style>
          <a:lnRef idx="1">
            <a:schemeClr val="dk1"/>
          </a:lnRef>
          <a:fillRef idx="0">
            <a:schemeClr val="dk1"/>
          </a:fillRef>
          <a:effectRef idx="0">
            <a:schemeClr val="dk1"/>
          </a:effectRef>
          <a:fontRef idx="minor">
            <a:schemeClr val="tx1"/>
          </a:fontRef>
        </p:style>
      </p:cxnSp>
      <p:cxnSp>
        <p:nvCxnSpPr>
          <p:cNvPr id="49" name="直接连接符 48">
            <a:extLst>
              <a:ext uri="{FF2B5EF4-FFF2-40B4-BE49-F238E27FC236}">
                <a16:creationId xmlns:a16="http://schemas.microsoft.com/office/drawing/2014/main" id="{7A2A0E5C-79D9-02E0-C2D9-4E46F636AA95}"/>
              </a:ext>
            </a:extLst>
          </p:cNvPr>
          <p:cNvCxnSpPr>
            <a:cxnSpLocks/>
          </p:cNvCxnSpPr>
          <p:nvPr/>
        </p:nvCxnSpPr>
        <p:spPr>
          <a:xfrm>
            <a:off x="6096000" y="2793953"/>
            <a:ext cx="4371238" cy="0"/>
          </a:xfrm>
          <a:prstGeom prst="line">
            <a:avLst/>
          </a:prstGeom>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50" name="文本框 49">
                <a:extLst>
                  <a:ext uri="{FF2B5EF4-FFF2-40B4-BE49-F238E27FC236}">
                    <a16:creationId xmlns:a16="http://schemas.microsoft.com/office/drawing/2014/main" id="{997F6F5E-2CA6-0915-2D03-ECFB5CEC4676}"/>
                  </a:ext>
                </a:extLst>
              </p:cNvPr>
              <p:cNvSpPr txBox="1"/>
              <p:nvPr/>
            </p:nvSpPr>
            <p:spPr>
              <a:xfrm>
                <a:off x="6084319" y="1389617"/>
                <a:ext cx="1826534" cy="307777"/>
              </a:xfrm>
              <a:prstGeom prst="rect">
                <a:avLst/>
              </a:prstGeom>
              <a:noFill/>
            </p:spPr>
            <p:txBody>
              <a:bodyPr wrap="square" rtlCol="0">
                <a:spAutoFit/>
              </a:bodyPr>
              <a:lstStyle/>
              <a:p>
                <a:r>
                  <a:rPr lang="zh-CN" altLang="en-US" sz="1400" dirty="0">
                    <a:latin typeface="Times New Roman" panose="02020603050405020304" pitchFamily="18" charset="0"/>
                    <a:ea typeface="微软雅黑" panose="020B0503020204020204" pitchFamily="34" charset="-122"/>
                    <a:cs typeface="Times New Roman" panose="02020603050405020304" pitchFamily="18" charset="0"/>
                  </a:rPr>
                  <a:t>细网格层矩阵</a:t>
                </a:r>
                <a14:m>
                  <m:oMath xmlns:m="http://schemas.openxmlformats.org/officeDocument/2006/math">
                    <m:r>
                      <a:rPr lang="en-US" altLang="zh-CN" sz="1400" b="0" i="1" smtClean="0">
                        <a:latin typeface="Cambria Math" panose="02040503050406030204" pitchFamily="18" charset="0"/>
                        <a:ea typeface="宋体" panose="02010600030101010101" pitchFamily="2" charset="-122"/>
                      </a:rPr>
                      <m:t>𝐷</m:t>
                    </m:r>
                  </m:oMath>
                </a14:m>
                <a:endParaRPr lang="zh-CN" altLang="en-US" sz="1400" dirty="0">
                  <a:latin typeface="Times New Roman" panose="02020603050405020304" pitchFamily="18" charset="0"/>
                  <a:ea typeface="微软雅黑" panose="020B0503020204020204" pitchFamily="34" charset="-122"/>
                  <a:cs typeface="Times New Roman" panose="02020603050405020304" pitchFamily="18" charset="0"/>
                </a:endParaRPr>
              </a:p>
            </p:txBody>
          </p:sp>
        </mc:Choice>
        <mc:Fallback xmlns="">
          <p:sp>
            <p:nvSpPr>
              <p:cNvPr id="50" name="文本框 49">
                <a:extLst>
                  <a:ext uri="{FF2B5EF4-FFF2-40B4-BE49-F238E27FC236}">
                    <a16:creationId xmlns:a16="http://schemas.microsoft.com/office/drawing/2014/main" id="{997F6F5E-2CA6-0915-2D03-ECFB5CEC4676}"/>
                  </a:ext>
                </a:extLst>
              </p:cNvPr>
              <p:cNvSpPr txBox="1">
                <a:spLocks noRot="1" noChangeAspect="1" noMove="1" noResize="1" noEditPoints="1" noAdjustHandles="1" noChangeArrowheads="1" noChangeShapeType="1" noTextEdit="1"/>
              </p:cNvSpPr>
              <p:nvPr/>
            </p:nvSpPr>
            <p:spPr>
              <a:xfrm>
                <a:off x="6084319" y="1389617"/>
                <a:ext cx="1826534" cy="307777"/>
              </a:xfrm>
              <a:prstGeom prst="rect">
                <a:avLst/>
              </a:prstGeom>
              <a:blipFill>
                <a:blip r:embed="rId9"/>
                <a:stretch>
                  <a:fillRect l="-1000" t="-4000" b="-2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1" name="文本框 50">
                <a:extLst>
                  <a:ext uri="{FF2B5EF4-FFF2-40B4-BE49-F238E27FC236}">
                    <a16:creationId xmlns:a16="http://schemas.microsoft.com/office/drawing/2014/main" id="{0C6D86F9-E250-F223-274F-8BE890B021C9}"/>
                  </a:ext>
                </a:extLst>
              </p:cNvPr>
              <p:cNvSpPr txBox="1"/>
              <p:nvPr/>
            </p:nvSpPr>
            <p:spPr>
              <a:xfrm>
                <a:off x="6065606" y="2484662"/>
                <a:ext cx="1826534" cy="307777"/>
              </a:xfrm>
              <a:prstGeom prst="rect">
                <a:avLst/>
              </a:prstGeom>
              <a:noFill/>
            </p:spPr>
            <p:txBody>
              <a:bodyPr wrap="square" rtlCol="0">
                <a:spAutoFit/>
              </a:bodyPr>
              <a:lstStyle/>
              <a:p>
                <a:r>
                  <a:rPr lang="zh-CN" altLang="en-US" sz="1400" dirty="0">
                    <a:latin typeface="Times New Roman" panose="02020603050405020304" pitchFamily="18" charset="0"/>
                    <a:ea typeface="微软雅黑" panose="020B0503020204020204" pitchFamily="34" charset="-122"/>
                    <a:cs typeface="Times New Roman" panose="02020603050405020304" pitchFamily="18" charset="0"/>
                  </a:rPr>
                  <a:t>粗网格层矩阵</a:t>
                </a:r>
                <a14:m>
                  <m:oMath xmlns:m="http://schemas.openxmlformats.org/officeDocument/2006/math">
                    <m:sSub>
                      <m:sSubPr>
                        <m:ctrlPr>
                          <a:rPr lang="en-US" altLang="zh-CN" sz="1400" i="1" smtClean="0">
                            <a:latin typeface="Cambria Math" panose="02040503050406030204" pitchFamily="18" charset="0"/>
                            <a:ea typeface="宋体" panose="02010600030101010101" pitchFamily="2" charset="-122"/>
                          </a:rPr>
                        </m:ctrlPr>
                      </m:sSubPr>
                      <m:e>
                        <m:r>
                          <a:rPr lang="en-US" altLang="zh-CN" sz="1400" i="1">
                            <a:latin typeface="Cambria Math" panose="02040503050406030204" pitchFamily="18" charset="0"/>
                            <a:ea typeface="宋体" panose="02010600030101010101" pitchFamily="2" charset="-122"/>
                          </a:rPr>
                          <m:t>𝐷</m:t>
                        </m:r>
                      </m:e>
                      <m:sub>
                        <m:r>
                          <a:rPr lang="en-US" altLang="zh-CN" sz="1400" b="0" i="1" smtClean="0">
                            <a:latin typeface="Cambria Math" panose="02040503050406030204" pitchFamily="18" charset="0"/>
                            <a:ea typeface="宋体" panose="02010600030101010101" pitchFamily="2" charset="-122"/>
                          </a:rPr>
                          <m:t>𝑐</m:t>
                        </m:r>
                      </m:sub>
                    </m:sSub>
                  </m:oMath>
                </a14:m>
                <a:endParaRPr lang="zh-CN" altLang="en-US" sz="1400" i="1" dirty="0">
                  <a:latin typeface="Times New Roman" panose="02020603050405020304" pitchFamily="18" charset="0"/>
                  <a:ea typeface="微软雅黑" panose="020B0503020204020204" pitchFamily="34" charset="-122"/>
                  <a:cs typeface="Times New Roman" panose="02020603050405020304" pitchFamily="18" charset="0"/>
                </a:endParaRPr>
              </a:p>
            </p:txBody>
          </p:sp>
        </mc:Choice>
        <mc:Fallback xmlns="">
          <p:sp>
            <p:nvSpPr>
              <p:cNvPr id="51" name="文本框 50">
                <a:extLst>
                  <a:ext uri="{FF2B5EF4-FFF2-40B4-BE49-F238E27FC236}">
                    <a16:creationId xmlns:a16="http://schemas.microsoft.com/office/drawing/2014/main" id="{0C6D86F9-E250-F223-274F-8BE890B021C9}"/>
                  </a:ext>
                </a:extLst>
              </p:cNvPr>
              <p:cNvSpPr txBox="1">
                <a:spLocks noRot="1" noChangeAspect="1" noMove="1" noResize="1" noEditPoints="1" noAdjustHandles="1" noChangeArrowheads="1" noChangeShapeType="1" noTextEdit="1"/>
              </p:cNvSpPr>
              <p:nvPr/>
            </p:nvSpPr>
            <p:spPr>
              <a:xfrm>
                <a:off x="6065606" y="2484662"/>
                <a:ext cx="1826534" cy="307777"/>
              </a:xfrm>
              <a:prstGeom prst="rect">
                <a:avLst/>
              </a:prstGeom>
              <a:blipFill>
                <a:blip r:embed="rId10"/>
                <a:stretch>
                  <a:fillRect l="-1000" t="-4000" b="-20000"/>
                </a:stretch>
              </a:blipFill>
            </p:spPr>
            <p:txBody>
              <a:bodyPr/>
              <a:lstStyle/>
              <a:p>
                <a:r>
                  <a:rPr lang="zh-CN" altLang="en-US">
                    <a:noFill/>
                  </a:rPr>
                  <a:t> </a:t>
                </a:r>
              </a:p>
            </p:txBody>
          </p:sp>
        </mc:Fallback>
      </mc:AlternateContent>
      <p:sp>
        <p:nvSpPr>
          <p:cNvPr id="52" name="文本框 51">
            <a:extLst>
              <a:ext uri="{FF2B5EF4-FFF2-40B4-BE49-F238E27FC236}">
                <a16:creationId xmlns:a16="http://schemas.microsoft.com/office/drawing/2014/main" id="{211559E7-0183-DF8E-D6AD-0C4B9AD05583}"/>
              </a:ext>
            </a:extLst>
          </p:cNvPr>
          <p:cNvSpPr txBox="1"/>
          <p:nvPr/>
        </p:nvSpPr>
        <p:spPr>
          <a:xfrm>
            <a:off x="2845340" y="5763638"/>
            <a:ext cx="1327826" cy="307777"/>
          </a:xfrm>
          <a:prstGeom prst="rect">
            <a:avLst/>
          </a:prstGeom>
          <a:noFill/>
        </p:spPr>
        <p:txBody>
          <a:bodyPr wrap="square" rtlCol="0">
            <a:spAutoFit/>
          </a:bodyPr>
          <a:lstStyle/>
          <a:p>
            <a:r>
              <a:rPr lang="zh-CN" altLang="en-US" sz="1400" dirty="0">
                <a:solidFill>
                  <a:srgbClr val="FF0000"/>
                </a:solidFill>
                <a:latin typeface="微软雅黑" panose="020B0503020204020204" pitchFamily="34" charset="-122"/>
                <a:ea typeface="微软雅黑" panose="020B0503020204020204" pitchFamily="34" charset="-122"/>
              </a:rPr>
              <a:t>粗网格校正</a:t>
            </a:r>
          </a:p>
        </p:txBody>
      </p:sp>
      <p:sp>
        <p:nvSpPr>
          <p:cNvPr id="53" name="文本框 52">
            <a:extLst>
              <a:ext uri="{FF2B5EF4-FFF2-40B4-BE49-F238E27FC236}">
                <a16:creationId xmlns:a16="http://schemas.microsoft.com/office/drawing/2014/main" id="{9D926FFA-BF41-9EF5-1D43-3BC0776B9D0D}"/>
              </a:ext>
            </a:extLst>
          </p:cNvPr>
          <p:cNvSpPr txBox="1"/>
          <p:nvPr/>
        </p:nvSpPr>
        <p:spPr>
          <a:xfrm>
            <a:off x="2845340" y="6198878"/>
            <a:ext cx="1327826" cy="307777"/>
          </a:xfrm>
          <a:prstGeom prst="rect">
            <a:avLst/>
          </a:prstGeom>
          <a:noFill/>
        </p:spPr>
        <p:txBody>
          <a:bodyPr wrap="square" rtlCol="0">
            <a:spAutoFit/>
          </a:bodyPr>
          <a:lstStyle/>
          <a:p>
            <a:r>
              <a:rPr lang="zh-CN" altLang="en-US" sz="1400" dirty="0">
                <a:solidFill>
                  <a:srgbClr val="FF0000"/>
                </a:solidFill>
                <a:latin typeface="微软雅黑" panose="020B0503020204020204" pitchFamily="34" charset="-122"/>
                <a:ea typeface="微软雅黑" panose="020B0503020204020204" pitchFamily="34" charset="-122"/>
              </a:rPr>
              <a:t>后光滑</a:t>
            </a:r>
          </a:p>
        </p:txBody>
      </p:sp>
      <p:sp>
        <p:nvSpPr>
          <p:cNvPr id="54" name="矩形 53">
            <a:extLst>
              <a:ext uri="{FF2B5EF4-FFF2-40B4-BE49-F238E27FC236}">
                <a16:creationId xmlns:a16="http://schemas.microsoft.com/office/drawing/2014/main" id="{695693A4-44A5-1BC4-C6ED-4730EA64435B}"/>
              </a:ext>
            </a:extLst>
          </p:cNvPr>
          <p:cNvSpPr/>
          <p:nvPr/>
        </p:nvSpPr>
        <p:spPr>
          <a:xfrm>
            <a:off x="6581112" y="4672324"/>
            <a:ext cx="4965620" cy="1670110"/>
          </a:xfrm>
          <a:prstGeom prst="rect">
            <a:avLst/>
          </a:prstGeom>
          <a:solidFill>
            <a:srgbClr val="9EC6F6"/>
          </a:solidFill>
          <a:ln w="19050">
            <a:noFill/>
            <a:prstDash val="dash"/>
            <a:tailEnd type="none"/>
          </a:ln>
        </p:spPr>
        <p:style>
          <a:lnRef idx="1">
            <a:schemeClr val="accent1"/>
          </a:lnRef>
          <a:fillRef idx="0">
            <a:schemeClr val="accent1"/>
          </a:fillRef>
          <a:effectRef idx="0">
            <a:schemeClr val="accent1"/>
          </a:effectRef>
          <a:fontRef idx="minor">
            <a:schemeClr val="tx1"/>
          </a:fontRef>
        </p:style>
        <p:txBody>
          <a:bodyPr rtlCol="0" anchor="ctr"/>
          <a:lstStyle/>
          <a:p>
            <a:pPr algn="just">
              <a:lnSpc>
                <a:spcPct val="125000"/>
              </a:lnSpc>
            </a:pPr>
            <a:r>
              <a:rPr kumimoji="1" lang="zh-CN" altLang="en-US" sz="2400" b="1" dirty="0">
                <a:latin typeface="微软雅黑" panose="020B0503020204020204" pitchFamily="34" charset="-122"/>
                <a:ea typeface="微软雅黑" panose="020B0503020204020204" pitchFamily="34" charset="-122"/>
              </a:rPr>
              <a:t>关键点</a:t>
            </a:r>
            <a:endParaRPr kumimoji="1" lang="en-US" altLang="zh-CN" sz="2400" b="1" dirty="0">
              <a:latin typeface="微软雅黑" panose="020B0503020204020204" pitchFamily="34" charset="-122"/>
              <a:ea typeface="微软雅黑" panose="020B0503020204020204" pitchFamily="34" charset="-122"/>
            </a:endParaRPr>
          </a:p>
          <a:p>
            <a:pPr marL="342900" indent="-342900" algn="just">
              <a:lnSpc>
                <a:spcPct val="125000"/>
              </a:lnSpc>
              <a:buFont typeface="Arial" panose="020B0604020202020204" pitchFamily="34" charset="0"/>
              <a:buChar char="•"/>
            </a:pPr>
            <a:r>
              <a:rPr kumimoji="1" lang="zh-CN" altLang="en-US" sz="2400" b="1" dirty="0">
                <a:latin typeface="微软雅黑" panose="020B0503020204020204" pitchFamily="34" charset="-122"/>
                <a:ea typeface="微软雅黑" panose="020B0503020204020204" pitchFamily="34" charset="-122"/>
              </a:rPr>
              <a:t>如何构造有效的</a:t>
            </a:r>
            <a:r>
              <a:rPr kumimoji="1" lang="en-US" altLang="zh-CN" sz="2400" b="1" dirty="0">
                <a:latin typeface="微软雅黑" panose="020B0503020204020204" pitchFamily="34" charset="-122"/>
                <a:ea typeface="微软雅黑" panose="020B0503020204020204" pitchFamily="34" charset="-122"/>
              </a:rPr>
              <a:t>P</a:t>
            </a:r>
            <a:r>
              <a:rPr kumimoji="1" lang="zh-CN" altLang="en-US" sz="2400" b="1" dirty="0">
                <a:latin typeface="微软雅黑" panose="020B0503020204020204" pitchFamily="34" charset="-122"/>
                <a:ea typeface="微软雅黑" panose="020B0503020204020204" pitchFamily="34" charset="-122"/>
              </a:rPr>
              <a:t>？</a:t>
            </a:r>
            <a:endParaRPr kumimoji="1" lang="en-US" altLang="zh-CN" sz="2400" b="1" dirty="0">
              <a:latin typeface="微软雅黑" panose="020B0503020204020204" pitchFamily="34" charset="-122"/>
              <a:ea typeface="微软雅黑" panose="020B0503020204020204" pitchFamily="34" charset="-122"/>
            </a:endParaRPr>
          </a:p>
          <a:p>
            <a:pPr marL="342900" indent="-342900" algn="just">
              <a:lnSpc>
                <a:spcPct val="125000"/>
              </a:lnSpc>
              <a:buFont typeface="Arial" panose="020B0604020202020204" pitchFamily="34" charset="0"/>
              <a:buChar char="•"/>
            </a:pPr>
            <a:r>
              <a:rPr kumimoji="1" lang="zh-CN" altLang="en-US" sz="2400" b="1" dirty="0">
                <a:latin typeface="微软雅黑" panose="020B0503020204020204" pitchFamily="34" charset="-122"/>
                <a:ea typeface="微软雅黑" panose="020B0503020204020204" pitchFamily="34" charset="-122"/>
              </a:rPr>
              <a:t>选择有效的光滑子</a:t>
            </a:r>
          </a:p>
        </p:txBody>
      </p:sp>
    </p:spTree>
    <p:custDataLst>
      <p:tags r:id="rId1"/>
    </p:custDataLst>
    <p:extLst>
      <p:ext uri="{BB962C8B-B14F-4D97-AF65-F5344CB8AC3E}">
        <p14:creationId xmlns:p14="http://schemas.microsoft.com/office/powerpoint/2010/main" val="176257245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blinds(horizontal)">
                                      <p:cBhvr>
                                        <p:cTn id="7"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AB5551-8DE9-AAB3-2E10-670FD54ACD7F}"/>
              </a:ext>
            </a:extLst>
          </p:cNvPr>
          <p:cNvSpPr>
            <a:spLocks noGrp="1"/>
          </p:cNvSpPr>
          <p:nvPr>
            <p:ph type="title"/>
          </p:nvPr>
        </p:nvSpPr>
        <p:spPr>
          <a:xfrm>
            <a:off x="401617" y="523920"/>
            <a:ext cx="3161443" cy="535531"/>
          </a:xfrm>
        </p:spPr>
        <p:txBody>
          <a:bodyPr/>
          <a:lstStyle/>
          <a:p>
            <a:r>
              <a:rPr lang="en-US" altLang="zh-CN" dirty="0"/>
              <a:t>DD-</a:t>
            </a:r>
            <a:r>
              <a:rPr lang="el-GR" altLang="zh-CN" dirty="0"/>
              <a:t>α</a:t>
            </a:r>
            <a:r>
              <a:rPr lang="en-US" altLang="zh-CN" dirty="0"/>
              <a:t>AMG</a:t>
            </a:r>
            <a:r>
              <a:rPr lang="zh-CN" altLang="en-US" dirty="0"/>
              <a:t>方法</a:t>
            </a:r>
          </a:p>
        </p:txBody>
      </p:sp>
      <p:pic>
        <p:nvPicPr>
          <p:cNvPr id="3" name="内容占位符 4" descr="文本&#10;&#10;描述已自动生成">
            <a:extLst>
              <a:ext uri="{FF2B5EF4-FFF2-40B4-BE49-F238E27FC236}">
                <a16:creationId xmlns:a16="http://schemas.microsoft.com/office/drawing/2014/main" id="{BD5698A4-470E-6284-FD6F-87319B0C577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34963" y="1926567"/>
            <a:ext cx="5000192" cy="2878898"/>
          </a:xfrm>
        </p:spPr>
      </p:pic>
      <p:sp>
        <p:nvSpPr>
          <p:cNvPr id="7" name="文本框 6">
            <a:extLst>
              <a:ext uri="{FF2B5EF4-FFF2-40B4-BE49-F238E27FC236}">
                <a16:creationId xmlns:a16="http://schemas.microsoft.com/office/drawing/2014/main" id="{CF531A80-9A8B-F61F-2CAB-385323F73A23}"/>
              </a:ext>
            </a:extLst>
          </p:cNvPr>
          <p:cNvSpPr txBox="1"/>
          <p:nvPr/>
        </p:nvSpPr>
        <p:spPr>
          <a:xfrm>
            <a:off x="1131345" y="5269179"/>
            <a:ext cx="4536504" cy="369332"/>
          </a:xfrm>
          <a:prstGeom prst="rect">
            <a:avLst/>
          </a:prstGeom>
          <a:noFill/>
        </p:spPr>
        <p:txBody>
          <a:bodyPr wrap="square" rtlCol="0">
            <a:spAutoFit/>
          </a:bodyPr>
          <a:lstStyle/>
          <a:p>
            <a:r>
              <a:rPr lang="zh-CN" altLang="en-US" b="1" dirty="0">
                <a:solidFill>
                  <a:srgbClr val="FF0000"/>
                </a:solidFill>
              </a:rPr>
              <a:t>区域分解</a:t>
            </a:r>
            <a:r>
              <a:rPr lang="en-US" altLang="zh-CN" b="1" dirty="0">
                <a:solidFill>
                  <a:srgbClr val="FF0000"/>
                </a:solidFill>
              </a:rPr>
              <a:t>+</a:t>
            </a:r>
            <a:r>
              <a:rPr lang="zh-CN" altLang="en-US" b="1" dirty="0">
                <a:solidFill>
                  <a:srgbClr val="FF0000"/>
                </a:solidFill>
              </a:rPr>
              <a:t>代数多重网格</a:t>
            </a:r>
          </a:p>
        </p:txBody>
      </p:sp>
      <p:sp>
        <p:nvSpPr>
          <p:cNvPr id="4" name="文本框 3">
            <a:extLst>
              <a:ext uri="{FF2B5EF4-FFF2-40B4-BE49-F238E27FC236}">
                <a16:creationId xmlns:a16="http://schemas.microsoft.com/office/drawing/2014/main" id="{6C737E3D-2D25-B6C2-AF82-1704C0C5DBD4}"/>
              </a:ext>
            </a:extLst>
          </p:cNvPr>
          <p:cNvSpPr txBox="1"/>
          <p:nvPr/>
        </p:nvSpPr>
        <p:spPr>
          <a:xfrm>
            <a:off x="224656" y="1196518"/>
            <a:ext cx="11631937" cy="369332"/>
          </a:xfrm>
          <a:prstGeom prst="rect">
            <a:avLst/>
          </a:prstGeom>
          <a:solidFill>
            <a:schemeClr val="accent6"/>
          </a:solidFill>
        </p:spPr>
        <p:txBody>
          <a:bodyPr wrap="square" rtlCol="0">
            <a:spAutoFit/>
          </a:bodyPr>
          <a:lstStyle/>
          <a:p>
            <a:pPr algn="ctr" eaLnBrk="0" fontAlgn="base" hangingPunct="0">
              <a:spcBef>
                <a:spcPct val="0"/>
              </a:spcBef>
              <a:spcAft>
                <a:spcPct val="0"/>
              </a:spcAft>
            </a:pPr>
            <a:r>
              <a:rPr lang="en-US" altLang="zh-CN" b="1" dirty="0">
                <a:latin typeface="微软雅黑" panose="020B0503020204020204" pitchFamily="34" charset="-122"/>
                <a:ea typeface="微软雅黑" panose="020B0503020204020204" pitchFamily="34" charset="-122"/>
              </a:rPr>
              <a:t>DD-</a:t>
            </a:r>
            <a:r>
              <a:rPr lang="el-GR" altLang="zh-CN" b="1" dirty="0">
                <a:latin typeface="微软雅黑" panose="020B0503020204020204" pitchFamily="34" charset="-122"/>
                <a:ea typeface="微软雅黑" panose="020B0503020204020204" pitchFamily="34" charset="-122"/>
              </a:rPr>
              <a:t>α</a:t>
            </a:r>
            <a:r>
              <a:rPr lang="en-US" altLang="zh-CN" b="1" dirty="0">
                <a:latin typeface="微软雅黑" panose="020B0503020204020204" pitchFamily="34" charset="-122"/>
                <a:ea typeface="微软雅黑" panose="020B0503020204020204" pitchFamily="34" charset="-122"/>
              </a:rPr>
              <a:t>AMG=Domain Decomposition Aggregation-Based </a:t>
            </a:r>
            <a:r>
              <a:rPr lang="el-GR" altLang="zh-CN" b="1" dirty="0">
                <a:latin typeface="微软雅黑" panose="020B0503020204020204" pitchFamily="34" charset="-122"/>
                <a:ea typeface="微软雅黑" panose="020B0503020204020204" pitchFamily="34" charset="-122"/>
              </a:rPr>
              <a:t>α</a:t>
            </a:r>
            <a:r>
              <a:rPr lang="en-US" altLang="zh-CN" b="1" dirty="0">
                <a:latin typeface="微软雅黑" panose="020B0503020204020204" pitchFamily="34" charset="-122"/>
                <a:ea typeface="微软雅黑" panose="020B0503020204020204" pitchFamily="34" charset="-122"/>
              </a:rPr>
              <a:t>daptive Algebraic Multigrid</a:t>
            </a:r>
            <a:endParaRPr lang="zh-CN" altLang="en-US" b="1" dirty="0">
              <a:latin typeface="微软雅黑" panose="020B0503020204020204" pitchFamily="34" charset="-122"/>
              <a:ea typeface="微软雅黑" panose="020B0503020204020204" pitchFamily="34" charset="-122"/>
            </a:endParaRPr>
          </a:p>
        </p:txBody>
      </p:sp>
      <p:sp>
        <p:nvSpPr>
          <p:cNvPr id="6" name="文本框 5">
            <a:extLst>
              <a:ext uri="{FF2B5EF4-FFF2-40B4-BE49-F238E27FC236}">
                <a16:creationId xmlns:a16="http://schemas.microsoft.com/office/drawing/2014/main" id="{03A6B245-350F-54A8-B62A-B3B3B2D8848E}"/>
              </a:ext>
            </a:extLst>
          </p:cNvPr>
          <p:cNvSpPr txBox="1"/>
          <p:nvPr/>
        </p:nvSpPr>
        <p:spPr>
          <a:xfrm>
            <a:off x="6264613" y="1761196"/>
            <a:ext cx="5000192" cy="4939814"/>
          </a:xfrm>
          <a:prstGeom prst="rect">
            <a:avLst/>
          </a:prstGeom>
          <a:noFill/>
        </p:spPr>
        <p:txBody>
          <a:bodyPr wrap="square" rtlCol="0">
            <a:spAutoFit/>
          </a:bodyPr>
          <a:lstStyle/>
          <a:p>
            <a:pPr>
              <a:lnSpc>
                <a:spcPct val="150000"/>
              </a:lnSpc>
            </a:pP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DD-</a:t>
            </a:r>
            <a:r>
              <a:rPr lang="el-GR" altLang="zh-CN" dirty="0">
                <a:latin typeface="Times New Roman" panose="02020603050405020304" pitchFamily="18" charset="0"/>
                <a:ea typeface="微软雅黑" panose="020B0503020204020204" pitchFamily="34" charset="-122"/>
                <a:cs typeface="Times New Roman" panose="02020603050405020304" pitchFamily="18" charset="0"/>
              </a:rPr>
              <a:t>α</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AMG</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方法的运用（</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CPU</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版本）</a:t>
            </a:r>
            <a:endParaRPr lang="en-US" altLang="zh-CN" dirty="0">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lnSpc>
                <a:spcPct val="150000"/>
              </a:lnSpc>
              <a:buFont typeface="Arial" panose="020B0604020202020204" pitchFamily="34" charset="0"/>
              <a:buChar char="•"/>
            </a:pPr>
            <a:r>
              <a:rPr lang="en-US" altLang="zh-CN" sz="1800" i="0" u="none" strike="noStrike" baseline="0" dirty="0">
                <a:latin typeface="Times New Roman" panose="02020603050405020304" pitchFamily="18" charset="0"/>
                <a:ea typeface="微软雅黑" panose="020B0503020204020204" pitchFamily="34" charset="-122"/>
                <a:cs typeface="Times New Roman" panose="02020603050405020304" pitchFamily="18" charset="0"/>
              </a:rPr>
              <a:t>2016</a:t>
            </a:r>
            <a:r>
              <a:rPr lang="zh-CN" altLang="en-US" sz="1800" i="0" u="none" strike="noStrike" baseline="0" dirty="0">
                <a:latin typeface="Times New Roman" panose="02020603050405020304" pitchFamily="18" charset="0"/>
                <a:ea typeface="微软雅黑" panose="020B0503020204020204" pitchFamily="34" charset="-122"/>
                <a:cs typeface="Times New Roman" panose="02020603050405020304" pitchFamily="18" charset="0"/>
              </a:rPr>
              <a:t>年，</a:t>
            </a:r>
            <a:r>
              <a:rPr lang="en-US" altLang="zh-CN" sz="1800" i="0" u="none" strike="noStrike" baseline="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800" i="0" u="none" strike="noStrike" baseline="0" dirty="0" err="1">
                <a:latin typeface="Times New Roman" panose="02020603050405020304" pitchFamily="18" charset="0"/>
                <a:ea typeface="微软雅黑" panose="020B0503020204020204" pitchFamily="34" charset="-122"/>
                <a:cs typeface="Times New Roman" panose="02020603050405020304" pitchFamily="18" charset="0"/>
              </a:rPr>
              <a:t>DDalphaAMG</a:t>
            </a:r>
            <a:r>
              <a:rPr lang="en-US" altLang="zh-CN" sz="1800" i="0" u="none" strike="noStrike" baseline="0" dirty="0">
                <a:latin typeface="Times New Roman" panose="02020603050405020304" pitchFamily="18" charset="0"/>
                <a:ea typeface="微软雅黑" panose="020B0503020204020204" pitchFamily="34" charset="-122"/>
                <a:cs typeface="Times New Roman" panose="02020603050405020304" pitchFamily="18" charset="0"/>
              </a:rPr>
              <a:t> for Twisted Mass Fermions》</a:t>
            </a:r>
          </a:p>
          <a:p>
            <a:pPr marL="285750" indent="-285750">
              <a:lnSpc>
                <a:spcPct val="150000"/>
              </a:lnSpc>
              <a:buFont typeface="Arial" panose="020B0604020202020204" pitchFamily="34" charset="0"/>
              <a:buChar char="•"/>
            </a:pPr>
            <a:r>
              <a:rPr lang="en-US" altLang="zh-CN" sz="1800" dirty="0">
                <a:latin typeface="Times New Roman" panose="02020603050405020304" pitchFamily="18" charset="0"/>
                <a:ea typeface="微软雅黑" panose="020B0503020204020204" pitchFamily="34" charset="-122"/>
                <a:cs typeface="Times New Roman" panose="02020603050405020304" pitchFamily="18" charset="0"/>
              </a:rPr>
              <a:t>2018</a:t>
            </a:r>
            <a:r>
              <a:rPr lang="zh-CN" altLang="en-US" sz="1800" dirty="0">
                <a:latin typeface="Times New Roman" panose="02020603050405020304" pitchFamily="18" charset="0"/>
                <a:ea typeface="微软雅黑" panose="020B0503020204020204" pitchFamily="34" charset="-122"/>
                <a:cs typeface="Times New Roman" panose="02020603050405020304" pitchFamily="18" charset="0"/>
              </a:rPr>
              <a:t>年，</a:t>
            </a:r>
            <a:r>
              <a:rPr lang="en-US" altLang="zh-CN" sz="18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800" i="0" u="none" strike="noStrike" baseline="0" dirty="0">
                <a:latin typeface="Times New Roman" panose="02020603050405020304" pitchFamily="18" charset="0"/>
                <a:ea typeface="微软雅黑" panose="020B0503020204020204" pitchFamily="34" charset="-122"/>
                <a:cs typeface="Times New Roman" panose="02020603050405020304" pitchFamily="18" charset="0"/>
              </a:rPr>
              <a:t>Porting </a:t>
            </a:r>
            <a:r>
              <a:rPr lang="en-US" altLang="zh-CN" sz="1800" i="0" u="none" strike="noStrike" baseline="0" dirty="0" err="1">
                <a:latin typeface="Times New Roman" panose="02020603050405020304" pitchFamily="18" charset="0"/>
                <a:ea typeface="微软雅黑" panose="020B0503020204020204" pitchFamily="34" charset="-122"/>
                <a:cs typeface="Times New Roman" panose="02020603050405020304" pitchFamily="18" charset="0"/>
              </a:rPr>
              <a:t>DDalphaAMG</a:t>
            </a:r>
            <a:r>
              <a:rPr lang="en-US" altLang="zh-CN" sz="1800" i="0" u="none" strike="noStrike" baseline="0" dirty="0">
                <a:latin typeface="Times New Roman" panose="02020603050405020304" pitchFamily="18" charset="0"/>
                <a:ea typeface="微软雅黑" panose="020B0503020204020204" pitchFamily="34" charset="-122"/>
                <a:cs typeface="Times New Roman" panose="02020603050405020304" pitchFamily="18" charset="0"/>
              </a:rPr>
              <a:t> solver to K computer》</a:t>
            </a:r>
          </a:p>
          <a:p>
            <a:pPr marL="285750" indent="-285750">
              <a:lnSpc>
                <a:spcPct val="150000"/>
              </a:lnSpc>
              <a:buFont typeface="Arial" panose="020B0604020202020204" pitchFamily="34" charset="0"/>
              <a:buChar char="•"/>
            </a:pPr>
            <a:r>
              <a:rPr lang="en-US" altLang="zh-CN" sz="1800" dirty="0">
                <a:latin typeface="Times New Roman" panose="02020603050405020304" pitchFamily="18" charset="0"/>
                <a:ea typeface="微软雅黑" panose="020B0503020204020204" pitchFamily="34" charset="-122"/>
                <a:cs typeface="Times New Roman" panose="02020603050405020304" pitchFamily="18" charset="0"/>
              </a:rPr>
              <a:t>2018</a:t>
            </a:r>
            <a:r>
              <a:rPr lang="zh-CN" altLang="en-US" sz="1800" dirty="0">
                <a:latin typeface="Times New Roman" panose="02020603050405020304" pitchFamily="18" charset="0"/>
                <a:ea typeface="微软雅黑" panose="020B0503020204020204" pitchFamily="34" charset="-122"/>
                <a:cs typeface="Times New Roman" panose="02020603050405020304" pitchFamily="18" charset="0"/>
              </a:rPr>
              <a:t>年，</a:t>
            </a:r>
            <a:r>
              <a:rPr lang="en-US" altLang="zh-CN" sz="1800" dirty="0">
                <a:latin typeface="Times New Roman" panose="02020603050405020304" pitchFamily="18" charset="0"/>
                <a:ea typeface="微软雅黑" panose="020B0503020204020204" pitchFamily="34" charset="-122"/>
                <a:cs typeface="Times New Roman" panose="02020603050405020304" pitchFamily="18" charset="0"/>
              </a:rPr>
              <a:t>《DD-</a:t>
            </a:r>
            <a:r>
              <a:rPr lang="el-GR" altLang="zh-CN" sz="2000" dirty="0">
                <a:latin typeface="Times New Roman" panose="02020603050405020304" pitchFamily="18" charset="0"/>
                <a:ea typeface="微软雅黑" panose="020B0503020204020204" pitchFamily="34" charset="-122"/>
                <a:cs typeface="Times New Roman" panose="02020603050405020304" pitchFamily="18" charset="0"/>
              </a:rPr>
              <a:t> α</a:t>
            </a:r>
            <a:r>
              <a:rPr lang="en-US" altLang="zh-CN" sz="1800" dirty="0">
                <a:latin typeface="Times New Roman" panose="02020603050405020304" pitchFamily="18" charset="0"/>
                <a:ea typeface="微软雅黑" panose="020B0503020204020204" pitchFamily="34" charset="-122"/>
                <a:cs typeface="Times New Roman" panose="02020603050405020304" pitchFamily="18" charset="0"/>
              </a:rPr>
              <a:t>AMG on QPACE 3 》</a:t>
            </a:r>
            <a:r>
              <a:rPr lang="zh-CN" altLang="en-US" sz="18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6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Xeon Phi series</a:t>
            </a:r>
            <a:r>
              <a:rPr lang="zh-CN" altLang="en-US" sz="1800" dirty="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dirty="0">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lnSpc>
                <a:spcPct val="150000"/>
              </a:lnSpc>
              <a:buFont typeface="Arial" panose="020B0604020202020204" pitchFamily="34" charset="0"/>
              <a:buChar char="•"/>
            </a:pPr>
            <a:r>
              <a:rPr lang="en-US" altLang="zh-CN" sz="1800" dirty="0">
                <a:latin typeface="Times New Roman" panose="02020603050405020304" pitchFamily="18" charset="0"/>
                <a:ea typeface="微软雅黑" panose="020B0503020204020204" pitchFamily="34" charset="-122"/>
                <a:cs typeface="Times New Roman" panose="02020603050405020304" pitchFamily="18" charset="0"/>
              </a:rPr>
              <a:t>2021</a:t>
            </a:r>
            <a:r>
              <a:rPr lang="zh-CN" altLang="en-US" sz="1800" dirty="0">
                <a:latin typeface="Times New Roman" panose="02020603050405020304" pitchFamily="18" charset="0"/>
                <a:ea typeface="微软雅黑" panose="020B0503020204020204" pitchFamily="34" charset="-122"/>
                <a:cs typeface="Times New Roman" panose="02020603050405020304" pitchFamily="18" charset="0"/>
              </a:rPr>
              <a:t>年，</a:t>
            </a:r>
            <a:r>
              <a:rPr lang="en-US" altLang="zh-CN" sz="1800" dirty="0">
                <a:latin typeface="Times New Roman" panose="02020603050405020304" pitchFamily="18" charset="0"/>
                <a:ea typeface="微软雅黑" panose="020B0503020204020204" pitchFamily="34" charset="-122"/>
                <a:cs typeface="Times New Roman" panose="02020603050405020304" pitchFamily="18" charset="0"/>
              </a:rPr>
              <a:t>《 Object-Oriented implementation of algebraic multi-grid solver for lattice QCD on SIMD architectures and GPU clusters 》</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16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Intel Xeon Phi, Fujitsu A64FX</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a:t>
            </a:r>
          </a:p>
          <a:p>
            <a:pPr marL="285750" indent="-285750">
              <a:buFont typeface="Arial" panose="020B0604020202020204" pitchFamily="34" charset="0"/>
              <a:buChar char="•"/>
            </a:pPr>
            <a:endParaRPr lang="en-US" altLang="zh-CN" dirty="0"/>
          </a:p>
        </p:txBody>
      </p:sp>
    </p:spTree>
    <p:extLst>
      <p:ext uri="{BB962C8B-B14F-4D97-AF65-F5344CB8AC3E}">
        <p14:creationId xmlns:p14="http://schemas.microsoft.com/office/powerpoint/2010/main" val="147794592"/>
      </p:ext>
    </p:extLst>
  </p:cSld>
  <p:clrMapOvr>
    <a:masterClrMapping/>
  </p:clrMapOvr>
  <p:transition spd="med">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8">
            <a:extLst>
              <a:ext uri="{FF2B5EF4-FFF2-40B4-BE49-F238E27FC236}">
                <a16:creationId xmlns:a16="http://schemas.microsoft.com/office/drawing/2014/main" id="{AE524650-F0D2-BC63-F6AC-70967B2B6518}"/>
              </a:ext>
            </a:extLst>
          </p:cNvPr>
          <p:cNvSpPr txBox="1">
            <a:spLocks/>
          </p:cNvSpPr>
          <p:nvPr/>
        </p:nvSpPr>
        <p:spPr>
          <a:xfrm>
            <a:off x="369453" y="505233"/>
            <a:ext cx="2340705" cy="535531"/>
          </a:xfrm>
          <a:prstGeom prst="rect">
            <a:avLst/>
          </a:prstGeom>
        </p:spPr>
        <p:txBody>
          <a:bodyPr vert="horz" wrap="none" lIns="91440" tIns="45720" rIns="91440" bIns="45720" rtlCol="0" anchor="ctr">
            <a:spAutoFit/>
          </a:bodyPr>
          <a:lstStyle>
            <a:lvl1pPr algn="l" defTabSz="914400" rtl="0" eaLnBrk="1" latinLnBrk="0" hangingPunct="1">
              <a:lnSpc>
                <a:spcPct val="90000"/>
              </a:lnSpc>
              <a:spcBef>
                <a:spcPct val="0"/>
              </a:spcBef>
              <a:buNone/>
              <a:defRPr lang="en-US" sz="3200" b="1" kern="0" dirty="0">
                <a:solidFill>
                  <a:srgbClr val="476BB3"/>
                </a:solidFill>
                <a:latin typeface="微软雅黑"/>
                <a:ea typeface="微软雅黑"/>
                <a:cs typeface="+mn-ea"/>
              </a:defRPr>
            </a:lvl1pPr>
          </a:lstStyle>
          <a:p>
            <a:r>
              <a:rPr lang="en-US" altLang="zh-CN" dirty="0">
                <a:latin typeface="微软雅黑" panose="020B0503020204020204" pitchFamily="34" charset="-122"/>
                <a:ea typeface="微软雅黑" panose="020B0503020204020204" pitchFamily="34" charset="-122"/>
              </a:rPr>
              <a:t>DD-</a:t>
            </a:r>
            <a:r>
              <a:rPr lang="el-GR" altLang="zh-CN" dirty="0">
                <a:latin typeface="微软雅黑" panose="020B0503020204020204" pitchFamily="34" charset="-122"/>
                <a:ea typeface="微软雅黑" panose="020B0503020204020204" pitchFamily="34" charset="-122"/>
              </a:rPr>
              <a:t>α</a:t>
            </a:r>
            <a:r>
              <a:rPr lang="en-US" altLang="zh-CN" dirty="0">
                <a:latin typeface="微软雅黑" panose="020B0503020204020204" pitchFamily="34" charset="-122"/>
                <a:ea typeface="微软雅黑" panose="020B0503020204020204" pitchFamily="34" charset="-122"/>
              </a:rPr>
              <a:t>AMG</a:t>
            </a:r>
          </a:p>
        </p:txBody>
      </p:sp>
      <p:pic>
        <p:nvPicPr>
          <p:cNvPr id="10" name="图片 9">
            <a:extLst>
              <a:ext uri="{FF2B5EF4-FFF2-40B4-BE49-F238E27FC236}">
                <a16:creationId xmlns:a16="http://schemas.microsoft.com/office/drawing/2014/main" id="{3F638330-62E8-E32F-A874-1AFD51CDE9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6915" y="1713682"/>
            <a:ext cx="5643328" cy="2953026"/>
          </a:xfrm>
          <a:prstGeom prst="rect">
            <a:avLst/>
          </a:prstGeom>
        </p:spPr>
      </p:pic>
      <p:sp>
        <p:nvSpPr>
          <p:cNvPr id="11" name="文本框 10">
            <a:extLst>
              <a:ext uri="{FF2B5EF4-FFF2-40B4-BE49-F238E27FC236}">
                <a16:creationId xmlns:a16="http://schemas.microsoft.com/office/drawing/2014/main" id="{97C0968F-0167-C717-AC12-EB325C8C6658}"/>
              </a:ext>
            </a:extLst>
          </p:cNvPr>
          <p:cNvSpPr txBox="1"/>
          <p:nvPr/>
        </p:nvSpPr>
        <p:spPr>
          <a:xfrm>
            <a:off x="1421628" y="4774986"/>
            <a:ext cx="3437594"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K-cycle used in DD-</a:t>
            </a:r>
            <a:r>
              <a:rPr lang="el-GR" altLang="zh-CN" dirty="0">
                <a:latin typeface="Times New Roman" panose="02020603050405020304" pitchFamily="18" charset="0"/>
                <a:cs typeface="Times New Roman" panose="02020603050405020304" pitchFamily="18" charset="0"/>
              </a:rPr>
              <a:t>α</a:t>
            </a:r>
            <a:r>
              <a:rPr lang="en-US" altLang="zh-CN" dirty="0">
                <a:latin typeface="Times New Roman" panose="02020603050405020304" pitchFamily="18" charset="0"/>
                <a:cs typeface="Times New Roman" panose="02020603050405020304" pitchFamily="18" charset="0"/>
              </a:rPr>
              <a:t>AMG</a:t>
            </a:r>
            <a:endParaRPr lang="zh-CN" altLang="en-US" dirty="0">
              <a:latin typeface="Times New Roman" panose="02020603050405020304" pitchFamily="18" charset="0"/>
              <a:cs typeface="Times New Roman" panose="02020603050405020304" pitchFamily="18" charset="0"/>
            </a:endParaRPr>
          </a:p>
        </p:txBody>
      </p:sp>
      <p:sp>
        <p:nvSpPr>
          <p:cNvPr id="42" name="文本框 41">
            <a:extLst>
              <a:ext uri="{FF2B5EF4-FFF2-40B4-BE49-F238E27FC236}">
                <a16:creationId xmlns:a16="http://schemas.microsoft.com/office/drawing/2014/main" id="{AC4B86F3-9F06-067A-4FA7-7B7201914D71}"/>
              </a:ext>
            </a:extLst>
          </p:cNvPr>
          <p:cNvSpPr txBox="1"/>
          <p:nvPr/>
        </p:nvSpPr>
        <p:spPr>
          <a:xfrm>
            <a:off x="9260731" y="1963677"/>
            <a:ext cx="3001047" cy="369332"/>
          </a:xfrm>
          <a:prstGeom prst="rect">
            <a:avLst/>
          </a:prstGeom>
          <a:noFill/>
        </p:spPr>
        <p:txBody>
          <a:bodyPr wrap="square" rtlCol="0">
            <a:spAutoFit/>
          </a:bodyPr>
          <a:lstStyle/>
          <a:p>
            <a:r>
              <a:rPr lang="zh-CN" altLang="en-US" dirty="0"/>
              <a:t>双精度</a:t>
            </a:r>
            <a:r>
              <a:rPr lang="en-US" altLang="zh-CN" dirty="0"/>
              <a:t>FGMRES+</a:t>
            </a:r>
            <a:r>
              <a:rPr lang="zh-CN" altLang="en-US" dirty="0"/>
              <a:t>单精度</a:t>
            </a:r>
            <a:r>
              <a:rPr lang="en-US" altLang="zh-CN" dirty="0"/>
              <a:t>AMG</a:t>
            </a:r>
            <a:endParaRPr lang="zh-CN" altLang="en-US" dirty="0"/>
          </a:p>
        </p:txBody>
      </p:sp>
      <p:sp>
        <p:nvSpPr>
          <p:cNvPr id="43" name="文本框 42">
            <a:extLst>
              <a:ext uri="{FF2B5EF4-FFF2-40B4-BE49-F238E27FC236}">
                <a16:creationId xmlns:a16="http://schemas.microsoft.com/office/drawing/2014/main" id="{3EBBBBD8-226E-9866-49D5-30422501EAEC}"/>
              </a:ext>
            </a:extLst>
          </p:cNvPr>
          <p:cNvSpPr txBox="1"/>
          <p:nvPr/>
        </p:nvSpPr>
        <p:spPr>
          <a:xfrm>
            <a:off x="9260730" y="2883827"/>
            <a:ext cx="3001047" cy="369332"/>
          </a:xfrm>
          <a:prstGeom prst="rect">
            <a:avLst/>
          </a:prstGeom>
          <a:noFill/>
        </p:spPr>
        <p:txBody>
          <a:bodyPr wrap="square" rtlCol="0">
            <a:spAutoFit/>
          </a:bodyPr>
          <a:lstStyle/>
          <a:p>
            <a:r>
              <a:rPr lang="zh-CN" altLang="en-US" dirty="0"/>
              <a:t>单精度</a:t>
            </a:r>
            <a:r>
              <a:rPr lang="en-US" altLang="zh-CN" dirty="0"/>
              <a:t>FGMRES+</a:t>
            </a:r>
            <a:r>
              <a:rPr lang="zh-CN" altLang="en-US" dirty="0"/>
              <a:t>单精度</a:t>
            </a:r>
            <a:r>
              <a:rPr lang="en-US" altLang="zh-CN" dirty="0"/>
              <a:t>AMG</a:t>
            </a:r>
            <a:endParaRPr lang="zh-CN" altLang="en-US" dirty="0"/>
          </a:p>
        </p:txBody>
      </p:sp>
      <p:sp>
        <p:nvSpPr>
          <p:cNvPr id="44" name="文本框 43">
            <a:extLst>
              <a:ext uri="{FF2B5EF4-FFF2-40B4-BE49-F238E27FC236}">
                <a16:creationId xmlns:a16="http://schemas.microsoft.com/office/drawing/2014/main" id="{8B2252AC-96CE-3B84-C3D3-06107466250A}"/>
              </a:ext>
            </a:extLst>
          </p:cNvPr>
          <p:cNvSpPr txBox="1"/>
          <p:nvPr/>
        </p:nvSpPr>
        <p:spPr>
          <a:xfrm>
            <a:off x="9304103" y="3694691"/>
            <a:ext cx="3001047" cy="369332"/>
          </a:xfrm>
          <a:prstGeom prst="rect">
            <a:avLst/>
          </a:prstGeom>
          <a:noFill/>
        </p:spPr>
        <p:txBody>
          <a:bodyPr wrap="square" rtlCol="0">
            <a:spAutoFit/>
          </a:bodyPr>
          <a:lstStyle/>
          <a:p>
            <a:r>
              <a:rPr lang="zh-CN" altLang="en-US" dirty="0"/>
              <a:t>单精度</a:t>
            </a:r>
            <a:r>
              <a:rPr lang="en-US" altLang="zh-CN" dirty="0"/>
              <a:t>GMRES</a:t>
            </a:r>
            <a:endParaRPr lang="zh-CN" altLang="en-US" dirty="0"/>
          </a:p>
        </p:txBody>
      </p:sp>
      <p:pic>
        <p:nvPicPr>
          <p:cNvPr id="45" name="图片 44">
            <a:extLst>
              <a:ext uri="{FF2B5EF4-FFF2-40B4-BE49-F238E27FC236}">
                <a16:creationId xmlns:a16="http://schemas.microsoft.com/office/drawing/2014/main" id="{74866589-698F-BBB1-11E3-23DBFE40C31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1895217"/>
            <a:ext cx="3208103" cy="2346552"/>
          </a:xfrm>
          <a:prstGeom prst="rect">
            <a:avLst/>
          </a:prstGeom>
        </p:spPr>
      </p:pic>
    </p:spTree>
    <p:extLst>
      <p:ext uri="{BB962C8B-B14F-4D97-AF65-F5344CB8AC3E}">
        <p14:creationId xmlns:p14="http://schemas.microsoft.com/office/powerpoint/2010/main" val="64194727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91AB19-B780-E555-C15A-DE0B6795CE57}"/>
              </a:ext>
            </a:extLst>
          </p:cNvPr>
          <p:cNvSpPr>
            <a:spLocks noGrp="1"/>
          </p:cNvSpPr>
          <p:nvPr>
            <p:ph type="title"/>
          </p:nvPr>
        </p:nvSpPr>
        <p:spPr>
          <a:xfrm>
            <a:off x="352979" y="517205"/>
            <a:ext cx="4671472" cy="535531"/>
          </a:xfrm>
        </p:spPr>
        <p:txBody>
          <a:bodyPr/>
          <a:lstStyle/>
          <a:p>
            <a:r>
              <a:rPr lang="en-US" altLang="zh-CN" dirty="0"/>
              <a:t>Bootstrap AMG setup</a:t>
            </a:r>
            <a:endParaRPr lang="zh-CN" altLang="en-US" dirty="0"/>
          </a:p>
        </p:txBody>
      </p:sp>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239B4F47-21A8-70A8-9D92-F52507C6B4E3}"/>
                  </a:ext>
                </a:extLst>
              </p:cNvPr>
              <p:cNvSpPr txBox="1"/>
              <p:nvPr/>
            </p:nvSpPr>
            <p:spPr>
              <a:xfrm>
                <a:off x="6517018" y="1147650"/>
                <a:ext cx="4309175" cy="4619341"/>
              </a:xfrm>
              <a:prstGeom prst="rect">
                <a:avLst/>
              </a:prstGeom>
              <a:noFill/>
            </p:spPr>
            <p:txBody>
              <a:bodyPr wrap="square" rtlCol="0">
                <a:spAutoFit/>
              </a:bodyPr>
              <a:lstStyle/>
              <a:p>
                <a:pPr>
                  <a:lnSpc>
                    <a:spcPct val="150000"/>
                  </a:lnSpc>
                </a:pPr>
                <a:endParaRPr lang="en-US" altLang="zh-CN" dirty="0">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en-US" altLang="zh-CN" dirty="0">
                    <a:latin typeface="微软雅黑" panose="020B0503020204020204" pitchFamily="34" charset="-122"/>
                    <a:ea typeface="微软雅黑" panose="020B0503020204020204" pitchFamily="34" charset="-122"/>
                  </a:rPr>
                  <a:t>Initial phase</a:t>
                </a:r>
              </a:p>
              <a:p>
                <a:pPr marL="742950" lvl="1" indent="-285750">
                  <a:lnSpc>
                    <a:spcPct val="150000"/>
                  </a:lnSpc>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产生一组随机的</a:t>
                </a:r>
                <a:r>
                  <a:rPr lang="en-US" altLang="zh-CN" sz="1600" dirty="0">
                    <a:latin typeface="微软雅黑" panose="020B0503020204020204" pitchFamily="34" charset="-122"/>
                    <a:ea typeface="微软雅黑" panose="020B0503020204020204" pitchFamily="34" charset="-122"/>
                  </a:rPr>
                  <a:t>N</a:t>
                </a:r>
                <a:r>
                  <a:rPr lang="zh-CN" altLang="en-US" sz="1600" dirty="0">
                    <a:latin typeface="微软雅黑" panose="020B0503020204020204" pitchFamily="34" charset="-122"/>
                    <a:ea typeface="微软雅黑" panose="020B0503020204020204" pitchFamily="34" charset="-122"/>
                  </a:rPr>
                  <a:t>维测试向量</a:t>
                </a:r>
                <a:r>
                  <a:rPr lang="en-US" altLang="zh-CN" sz="1600" dirty="0">
                    <a:latin typeface="微软雅黑" panose="020B0503020204020204" pitchFamily="34" charset="-122"/>
                    <a:ea typeface="微软雅黑" panose="020B0503020204020204" pitchFamily="34" charset="-122"/>
                  </a:rPr>
                  <a:t>V=[</a:t>
                </a:r>
                <a14:m>
                  <m:oMath xmlns:m="http://schemas.openxmlformats.org/officeDocument/2006/math">
                    <m:sSub>
                      <m:sSubPr>
                        <m:ctrlPr>
                          <a:rPr lang="en-US" altLang="zh-CN" sz="1600" i="1">
                            <a:latin typeface="Cambria Math" panose="02040503050406030204" pitchFamily="18" charset="0"/>
                          </a:rPr>
                        </m:ctrlPr>
                      </m:sSubPr>
                      <m:e>
                        <m:r>
                          <m:rPr>
                            <m:sty m:val="p"/>
                          </m:rPr>
                          <a:rPr lang="en-US" altLang="zh-CN" sz="1600">
                            <a:latin typeface="Cambria Math" panose="02040503050406030204" pitchFamily="18" charset="0"/>
                          </a:rPr>
                          <m:t>v</m:t>
                        </m:r>
                      </m:e>
                      <m:sub>
                        <m:r>
                          <a:rPr lang="en-US" altLang="zh-CN" sz="1600">
                            <a:latin typeface="Cambria Math" panose="02040503050406030204" pitchFamily="18" charset="0"/>
                          </a:rPr>
                          <m:t>1</m:t>
                        </m:r>
                      </m:sub>
                    </m:sSub>
                  </m:oMath>
                </a14:m>
                <a:r>
                  <a:rPr lang="en-US" altLang="zh-CN" sz="1600" dirty="0">
                    <a:latin typeface="微软雅黑" panose="020B0503020204020204" pitchFamily="34" charset="-122"/>
                    <a:ea typeface="微软雅黑" panose="020B0503020204020204" pitchFamily="34" charset="-122"/>
                  </a:rPr>
                  <a:t>,…, </a:t>
                </a:r>
                <a14:m>
                  <m:oMath xmlns:m="http://schemas.openxmlformats.org/officeDocument/2006/math">
                    <m:sSub>
                      <m:sSubPr>
                        <m:ctrlPr>
                          <a:rPr lang="en-US" altLang="zh-CN" sz="1600" i="1">
                            <a:latin typeface="Cambria Math" panose="02040503050406030204" pitchFamily="18" charset="0"/>
                          </a:rPr>
                        </m:ctrlPr>
                      </m:sSubPr>
                      <m:e>
                        <m:r>
                          <m:rPr>
                            <m:sty m:val="p"/>
                          </m:rPr>
                          <a:rPr lang="en-US" altLang="zh-CN" sz="1600">
                            <a:latin typeface="Cambria Math" panose="02040503050406030204" pitchFamily="18" charset="0"/>
                          </a:rPr>
                          <m:t>v</m:t>
                        </m:r>
                      </m:e>
                      <m:sub>
                        <m:r>
                          <m:rPr>
                            <m:sty m:val="p"/>
                          </m:rPr>
                          <a:rPr lang="en-US" altLang="zh-CN" sz="1600">
                            <a:latin typeface="Cambria Math" panose="02040503050406030204" pitchFamily="18" charset="0"/>
                          </a:rPr>
                          <m:t>N</m:t>
                        </m:r>
                      </m:sub>
                    </m:sSub>
                  </m:oMath>
                </a14:m>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一般</a:t>
                </a:r>
                <a:r>
                  <a:rPr lang="en-US" altLang="zh-CN" sz="1600" dirty="0">
                    <a:latin typeface="微软雅黑" panose="020B0503020204020204" pitchFamily="34" charset="-122"/>
                    <a:ea typeface="微软雅黑" panose="020B0503020204020204" pitchFamily="34" charset="-122"/>
                  </a:rPr>
                  <a:t>N</a:t>
                </a:r>
                <a:r>
                  <a:rPr lang="zh-CN" altLang="en-US" sz="1600" dirty="0">
                    <a:latin typeface="微软雅黑" panose="020B0503020204020204" pitchFamily="34" charset="-122"/>
                    <a:ea typeface="微软雅黑" panose="020B0503020204020204" pitchFamily="34" charset="-122"/>
                  </a:rPr>
                  <a:t>取</a:t>
                </a:r>
                <a:r>
                  <a:rPr lang="en-US" altLang="zh-CN" sz="1600" dirty="0">
                    <a:latin typeface="微软雅黑" panose="020B0503020204020204" pitchFamily="34" charset="-122"/>
                    <a:ea typeface="微软雅黑" panose="020B0503020204020204" pitchFamily="34" charset="-122"/>
                  </a:rPr>
                  <a:t>20</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24</a:t>
                </a:r>
                <a:r>
                  <a:rPr lang="zh-CN" altLang="en-US" sz="1600" dirty="0">
                    <a:latin typeface="微软雅黑" panose="020B0503020204020204" pitchFamily="34" charset="-122"/>
                    <a:ea typeface="微软雅黑" panose="020B0503020204020204" pitchFamily="34" charset="-122"/>
                  </a:rPr>
                  <a:t>）</a:t>
                </a:r>
                <a:endParaRPr lang="en-US" altLang="zh-CN" sz="1600" dirty="0">
                  <a:latin typeface="微软雅黑" panose="020B0503020204020204" pitchFamily="34" charset="-122"/>
                  <a:ea typeface="微软雅黑" panose="020B0503020204020204" pitchFamily="34" charset="-122"/>
                </a:endParaRPr>
              </a:p>
              <a:p>
                <a:pPr marL="742950" lvl="1" indent="-285750">
                  <a:lnSpc>
                    <a:spcPct val="150000"/>
                  </a:lnSpc>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通过</a:t>
                </a:r>
                <a:r>
                  <a:rPr lang="zh-CN" altLang="en-US" sz="1600" dirty="0">
                    <a:solidFill>
                      <a:srgbClr val="FF0000"/>
                    </a:solidFill>
                    <a:latin typeface="微软雅黑" panose="020B0503020204020204" pitchFamily="34" charset="-122"/>
                    <a:ea typeface="微软雅黑" panose="020B0503020204020204" pitchFamily="34" charset="-122"/>
                  </a:rPr>
                  <a:t>光滑子</a:t>
                </a:r>
                <a:r>
                  <a:rPr lang="en-US" altLang="zh-CN" sz="1600" dirty="0">
                    <a:solidFill>
                      <a:srgbClr val="FF0000"/>
                    </a:solidFill>
                    <a:latin typeface="微软雅黑" panose="020B0503020204020204" pitchFamily="34" charset="-122"/>
                    <a:ea typeface="微软雅黑" panose="020B0503020204020204" pitchFamily="34" charset="-122"/>
                  </a:rPr>
                  <a:t>S</a:t>
                </a:r>
                <a:r>
                  <a:rPr lang="zh-CN" altLang="en-US" sz="1600" dirty="0">
                    <a:latin typeface="微软雅黑" panose="020B0503020204020204" pitchFamily="34" charset="-122"/>
                    <a:ea typeface="微软雅黑" panose="020B0503020204020204" pitchFamily="34" charset="-122"/>
                  </a:rPr>
                  <a:t>，产生新的</a:t>
                </a:r>
                <a:r>
                  <a:rPr lang="en-US" altLang="zh-CN" sz="1600" dirty="0">
                    <a:latin typeface="微软雅黑" panose="020B0503020204020204" pitchFamily="34" charset="-122"/>
                    <a:ea typeface="微软雅黑" panose="020B0503020204020204" pitchFamily="34" charset="-122"/>
                  </a:rPr>
                  <a:t>V</a:t>
                </a:r>
              </a:p>
              <a:p>
                <a:pPr marL="742950" lvl="1" indent="-285750">
                  <a:lnSpc>
                    <a:spcPct val="150000"/>
                  </a:lnSpc>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将</a:t>
                </a:r>
                <a:r>
                  <a:rPr lang="en-US" altLang="zh-CN" sz="1600" dirty="0">
                    <a:latin typeface="微软雅黑" panose="020B0503020204020204" pitchFamily="34" charset="-122"/>
                    <a:ea typeface="微软雅黑" panose="020B0503020204020204" pitchFamily="34" charset="-122"/>
                  </a:rPr>
                  <a:t>V</a:t>
                </a:r>
                <a:r>
                  <a:rPr lang="zh-CN" altLang="en-US" sz="1600" dirty="0">
                    <a:latin typeface="微软雅黑" panose="020B0503020204020204" pitchFamily="34" charset="-122"/>
                    <a:ea typeface="微软雅黑" panose="020B0503020204020204" pitchFamily="34" charset="-122"/>
                  </a:rPr>
                  <a:t>正交归一</a:t>
                </a:r>
                <a:endParaRPr lang="en-US" altLang="zh-CN" sz="1600" dirty="0">
                  <a:latin typeface="微软雅黑" panose="020B0503020204020204" pitchFamily="34" charset="-122"/>
                  <a:ea typeface="微软雅黑" panose="020B0503020204020204" pitchFamily="34" charset="-122"/>
                </a:endParaRPr>
              </a:p>
              <a:p>
                <a:pPr marL="742950" lvl="1" indent="-285750">
                  <a:lnSpc>
                    <a:spcPct val="150000"/>
                  </a:lnSpc>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通过</a:t>
                </a:r>
                <a:r>
                  <a:rPr lang="en-US" altLang="zh-CN" sz="1600" dirty="0">
                    <a:latin typeface="微软雅黑" panose="020B0503020204020204" pitchFamily="34" charset="-122"/>
                    <a:ea typeface="微软雅黑" panose="020B0503020204020204" pitchFamily="34" charset="-122"/>
                  </a:rPr>
                  <a:t>V</a:t>
                </a:r>
                <a:r>
                  <a:rPr lang="zh-CN" altLang="en-US" sz="1600" dirty="0">
                    <a:latin typeface="微软雅黑" panose="020B0503020204020204" pitchFamily="34" charset="-122"/>
                    <a:ea typeface="微软雅黑" panose="020B0503020204020204" pitchFamily="34" charset="-122"/>
                  </a:rPr>
                  <a:t>，构造</a:t>
                </a:r>
                <a:r>
                  <a:rPr lang="en-US" altLang="zh-CN" sz="1600" dirty="0">
                    <a:latin typeface="微软雅黑" panose="020B0503020204020204" pitchFamily="34" charset="-122"/>
                    <a:ea typeface="微软雅黑" panose="020B0503020204020204" pitchFamily="34" charset="-122"/>
                  </a:rPr>
                  <a:t>P</a:t>
                </a:r>
                <a:r>
                  <a:rPr lang="zh-CN" altLang="en-US" sz="1600" dirty="0">
                    <a:latin typeface="微软雅黑" panose="020B0503020204020204" pitchFamily="34" charset="-122"/>
                    <a:ea typeface="微软雅黑" panose="020B0503020204020204" pitchFamily="34" charset="-122"/>
                  </a:rPr>
                  <a:t>，从而构造</a:t>
                </a:r>
                <a14:m>
                  <m:oMath xmlns:m="http://schemas.openxmlformats.org/officeDocument/2006/math">
                    <m:sSub>
                      <m:sSubPr>
                        <m:ctrlPr>
                          <a:rPr lang="en-US" altLang="zh-CN" sz="1600" i="1">
                            <a:latin typeface="Cambria Math" panose="02040503050406030204" pitchFamily="18" charset="0"/>
                          </a:rPr>
                        </m:ctrlPr>
                      </m:sSubPr>
                      <m:e>
                        <m:r>
                          <m:rPr>
                            <m:sty m:val="p"/>
                          </m:rPr>
                          <a:rPr lang="en-US" altLang="zh-CN" sz="1600" i="1">
                            <a:latin typeface="Cambria Math" panose="02040503050406030204" pitchFamily="18" charset="0"/>
                          </a:rPr>
                          <m:t>D</m:t>
                        </m:r>
                      </m:e>
                      <m:sub>
                        <m:r>
                          <a:rPr lang="en-US" altLang="zh-CN" sz="1600" i="1">
                            <a:latin typeface="Cambria Math" panose="02040503050406030204" pitchFamily="18" charset="0"/>
                          </a:rPr>
                          <m:t>𝑐</m:t>
                        </m:r>
                      </m:sub>
                    </m:sSub>
                  </m:oMath>
                </a14:m>
                <a:endParaRPr lang="en-US" altLang="zh-CN" sz="1600" dirty="0">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en-US" altLang="zh-CN" dirty="0">
                    <a:latin typeface="微软雅黑" panose="020B0503020204020204" pitchFamily="34" charset="-122"/>
                    <a:ea typeface="微软雅黑" panose="020B0503020204020204" pitchFamily="34" charset="-122"/>
                  </a:rPr>
                  <a:t>Iterative phase(</a:t>
                </a:r>
                <a:r>
                  <a:rPr lang="zh-CN" altLang="en-US" dirty="0">
                    <a:latin typeface="微软雅黑" panose="020B0503020204020204" pitchFamily="34" charset="-122"/>
                    <a:ea typeface="微软雅黑" panose="020B0503020204020204" pitchFamily="34" charset="-122"/>
                  </a:rPr>
                  <a:t>提高</a:t>
                </a:r>
                <a:r>
                  <a:rPr lang="en-US" altLang="zh-CN" dirty="0">
                    <a:latin typeface="微软雅黑" panose="020B0503020204020204" pitchFamily="34" charset="-122"/>
                    <a:ea typeface="微软雅黑" panose="020B0503020204020204" pitchFamily="34" charset="-122"/>
                  </a:rPr>
                  <a:t>V</a:t>
                </a:r>
                <a:r>
                  <a:rPr lang="zh-CN" altLang="en-US" dirty="0">
                    <a:latin typeface="微软雅黑" panose="020B0503020204020204" pitchFamily="34" charset="-122"/>
                    <a:ea typeface="微软雅黑" panose="020B0503020204020204" pitchFamily="34" charset="-122"/>
                  </a:rPr>
                  <a:t>的质量</a:t>
                </a:r>
                <a:r>
                  <a:rPr lang="en-US" altLang="zh-CN" dirty="0">
                    <a:latin typeface="微软雅黑" panose="020B0503020204020204" pitchFamily="34" charset="-122"/>
                    <a:ea typeface="微软雅黑" panose="020B0503020204020204" pitchFamily="34" charset="-122"/>
                  </a:rPr>
                  <a:t>)</a:t>
                </a:r>
              </a:p>
              <a:p>
                <a:pPr marL="742950" lvl="1" indent="-285750">
                  <a:lnSpc>
                    <a:spcPct val="150000"/>
                  </a:lnSpc>
                  <a:buFont typeface="Arial" panose="020B0604020202020204" pitchFamily="34" charset="0"/>
                  <a:buChar char="•"/>
                </a:pPr>
                <a:r>
                  <a:rPr lang="en-US" altLang="zh-CN" sz="1600" dirty="0">
                    <a:latin typeface="微软雅黑" panose="020B0503020204020204" pitchFamily="34" charset="-122"/>
                    <a:ea typeface="微软雅黑" panose="020B0503020204020204" pitchFamily="34" charset="-122"/>
                  </a:rPr>
                  <a:t>For i=0,…, setup </a:t>
                </a:r>
                <a:r>
                  <a:rPr lang="en-US" altLang="zh-CN" sz="1600" dirty="0" err="1">
                    <a:latin typeface="微软雅黑" panose="020B0503020204020204" pitchFamily="34" charset="-122"/>
                    <a:ea typeface="微软雅黑" panose="020B0503020204020204" pitchFamily="34" charset="-122"/>
                  </a:rPr>
                  <a:t>iter</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一般取</a:t>
                </a:r>
                <a:r>
                  <a:rPr lang="en-US" altLang="zh-CN" sz="1600" dirty="0">
                    <a:latin typeface="微软雅黑" panose="020B0503020204020204" pitchFamily="34" charset="-122"/>
                    <a:ea typeface="微软雅黑" panose="020B0503020204020204" pitchFamily="34" charset="-122"/>
                  </a:rPr>
                  <a:t>5)</a:t>
                </a:r>
              </a:p>
              <a:p>
                <a:pPr marL="1200150" lvl="2" indent="-285750">
                  <a:lnSpc>
                    <a:spcPct val="150000"/>
                  </a:lnSpc>
                  <a:buFont typeface="Arial" panose="020B0604020202020204" pitchFamily="34" charset="0"/>
                  <a:buChar char="•"/>
                </a:pPr>
                <a:r>
                  <a:rPr lang="en-US" altLang="zh-CN" sz="1600" dirty="0">
                    <a:solidFill>
                      <a:srgbClr val="FF0000"/>
                    </a:solidFill>
                    <a:latin typeface="微软雅黑" panose="020B0503020204020204" pitchFamily="34" charset="-122"/>
                    <a:ea typeface="微软雅黑" panose="020B0503020204020204" pitchFamily="34" charset="-122"/>
                  </a:rPr>
                  <a:t>AMG</a:t>
                </a:r>
                <a:r>
                  <a:rPr lang="en-US" altLang="zh-CN" sz="1600" dirty="0">
                    <a:latin typeface="微软雅黑" panose="020B0503020204020204" pitchFamily="34" charset="-122"/>
                    <a:ea typeface="微软雅黑" panose="020B0503020204020204" pitchFamily="34" charset="-122"/>
                  </a:rPr>
                  <a:t>(V)         V</a:t>
                </a:r>
              </a:p>
              <a:p>
                <a:pPr marL="1200150" lvl="2" indent="-285750">
                  <a:lnSpc>
                    <a:spcPct val="150000"/>
                  </a:lnSpc>
                  <a:buFont typeface="Arial" panose="020B0604020202020204" pitchFamily="34" charset="0"/>
                  <a:buChar char="•"/>
                </a:pPr>
                <a:r>
                  <a:rPr lang="en-US" altLang="zh-CN" sz="1600" dirty="0">
                    <a:latin typeface="微软雅黑" panose="020B0503020204020204" pitchFamily="34" charset="-122"/>
                    <a:ea typeface="微软雅黑" panose="020B0503020204020204" pitchFamily="34" charset="-122"/>
                  </a:rPr>
                  <a:t>Orth(V)        V </a:t>
                </a:r>
              </a:p>
              <a:p>
                <a:pPr marL="1200150" lvl="2" indent="-285750">
                  <a:lnSpc>
                    <a:spcPct val="150000"/>
                  </a:lnSpc>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通过</a:t>
                </a:r>
                <a:r>
                  <a:rPr lang="en-US" altLang="zh-CN" sz="1600" dirty="0">
                    <a:latin typeface="微软雅黑" panose="020B0503020204020204" pitchFamily="34" charset="-122"/>
                    <a:ea typeface="微软雅黑" panose="020B0503020204020204" pitchFamily="34" charset="-122"/>
                  </a:rPr>
                  <a:t>V</a:t>
                </a:r>
                <a:r>
                  <a:rPr lang="zh-CN" altLang="en-US" sz="1600" dirty="0">
                    <a:latin typeface="微软雅黑" panose="020B0503020204020204" pitchFamily="34" charset="-122"/>
                    <a:ea typeface="微软雅黑" panose="020B0503020204020204" pitchFamily="34" charset="-122"/>
                  </a:rPr>
                  <a:t>，构造</a:t>
                </a:r>
                <a:r>
                  <a:rPr lang="en-US" altLang="zh-CN" sz="1600" dirty="0">
                    <a:latin typeface="微软雅黑" panose="020B0503020204020204" pitchFamily="34" charset="-122"/>
                    <a:ea typeface="微软雅黑" panose="020B0503020204020204" pitchFamily="34" charset="-122"/>
                  </a:rPr>
                  <a:t>P</a:t>
                </a:r>
                <a:r>
                  <a:rPr lang="zh-CN" altLang="en-US" sz="1600" dirty="0">
                    <a:latin typeface="微软雅黑" panose="020B0503020204020204" pitchFamily="34" charset="-122"/>
                    <a:ea typeface="微软雅黑" panose="020B0503020204020204" pitchFamily="34" charset="-122"/>
                  </a:rPr>
                  <a:t>，从而构造</a:t>
                </a:r>
                <a14:m>
                  <m:oMath xmlns:m="http://schemas.openxmlformats.org/officeDocument/2006/math">
                    <m:sSub>
                      <m:sSubPr>
                        <m:ctrlPr>
                          <a:rPr lang="en-US" altLang="zh-CN" sz="1600" i="1">
                            <a:latin typeface="Cambria Math" panose="02040503050406030204" pitchFamily="18" charset="0"/>
                          </a:rPr>
                        </m:ctrlPr>
                      </m:sSubPr>
                      <m:e>
                        <m:r>
                          <m:rPr>
                            <m:sty m:val="p"/>
                          </m:rPr>
                          <a:rPr lang="en-US" altLang="zh-CN" sz="1600" i="1">
                            <a:latin typeface="Cambria Math" panose="02040503050406030204" pitchFamily="18" charset="0"/>
                          </a:rPr>
                          <m:t>D</m:t>
                        </m:r>
                      </m:e>
                      <m:sub>
                        <m:r>
                          <a:rPr lang="en-US" altLang="zh-CN" sz="1600" i="1">
                            <a:latin typeface="Cambria Math" panose="02040503050406030204" pitchFamily="18" charset="0"/>
                          </a:rPr>
                          <m:t>𝑐</m:t>
                        </m:r>
                      </m:sub>
                    </m:sSub>
                  </m:oMath>
                </a14:m>
                <a:endParaRPr lang="en-US" altLang="zh-CN" sz="1600" dirty="0">
                  <a:latin typeface="微软雅黑" panose="020B0503020204020204" pitchFamily="34" charset="-122"/>
                  <a:ea typeface="微软雅黑" panose="020B0503020204020204" pitchFamily="34" charset="-122"/>
                </a:endParaRPr>
              </a:p>
            </p:txBody>
          </p:sp>
        </mc:Choice>
        <mc:Fallback xmlns="">
          <p:sp>
            <p:nvSpPr>
              <p:cNvPr id="10" name="文本框 9">
                <a:extLst>
                  <a:ext uri="{FF2B5EF4-FFF2-40B4-BE49-F238E27FC236}">
                    <a16:creationId xmlns:a16="http://schemas.microsoft.com/office/drawing/2014/main" id="{239B4F47-21A8-70A8-9D92-F52507C6B4E3}"/>
                  </a:ext>
                </a:extLst>
              </p:cNvPr>
              <p:cNvSpPr txBox="1">
                <a:spLocks noRot="1" noChangeAspect="1" noMove="1" noResize="1" noEditPoints="1" noAdjustHandles="1" noChangeArrowheads="1" noChangeShapeType="1" noTextEdit="1"/>
              </p:cNvSpPr>
              <p:nvPr/>
            </p:nvSpPr>
            <p:spPr>
              <a:xfrm>
                <a:off x="6517018" y="1147650"/>
                <a:ext cx="4309175" cy="4619341"/>
              </a:xfrm>
              <a:prstGeom prst="rect">
                <a:avLst/>
              </a:prstGeom>
              <a:blipFill>
                <a:blip r:embed="rId3"/>
                <a:stretch>
                  <a:fillRect l="-849" r="-3395" b="-792"/>
                </a:stretch>
              </a:blipFill>
            </p:spPr>
            <p:txBody>
              <a:bodyPr/>
              <a:lstStyle/>
              <a:p>
                <a:r>
                  <a:rPr lang="zh-CN" altLang="en-US">
                    <a:noFill/>
                  </a:rPr>
                  <a:t> </a:t>
                </a:r>
              </a:p>
            </p:txBody>
          </p:sp>
        </mc:Fallback>
      </mc:AlternateContent>
      <p:cxnSp>
        <p:nvCxnSpPr>
          <p:cNvPr id="12" name="直接箭头连接符 11">
            <a:extLst>
              <a:ext uri="{FF2B5EF4-FFF2-40B4-BE49-F238E27FC236}">
                <a16:creationId xmlns:a16="http://schemas.microsoft.com/office/drawing/2014/main" id="{054BAA19-15CD-26C8-E2EE-07ADB25CBB07}"/>
              </a:ext>
            </a:extLst>
          </p:cNvPr>
          <p:cNvCxnSpPr/>
          <p:nvPr/>
        </p:nvCxnSpPr>
        <p:spPr>
          <a:xfrm>
            <a:off x="8671606" y="4847706"/>
            <a:ext cx="360000"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5" name="直接箭头连接符 14">
            <a:extLst>
              <a:ext uri="{FF2B5EF4-FFF2-40B4-BE49-F238E27FC236}">
                <a16:creationId xmlns:a16="http://schemas.microsoft.com/office/drawing/2014/main" id="{B7D2B423-A8C0-DAB4-524C-2A8EE9342111}"/>
              </a:ext>
            </a:extLst>
          </p:cNvPr>
          <p:cNvCxnSpPr/>
          <p:nvPr/>
        </p:nvCxnSpPr>
        <p:spPr>
          <a:xfrm>
            <a:off x="8569740" y="5186717"/>
            <a:ext cx="360040"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3" name="矩形 2">
            <a:extLst>
              <a:ext uri="{FF2B5EF4-FFF2-40B4-BE49-F238E27FC236}">
                <a16:creationId xmlns:a16="http://schemas.microsoft.com/office/drawing/2014/main" id="{FD18B3E5-58B8-F7DF-81A0-F9B8F366B1AD}"/>
              </a:ext>
            </a:extLst>
          </p:cNvPr>
          <p:cNvSpPr/>
          <p:nvPr/>
        </p:nvSpPr>
        <p:spPr>
          <a:xfrm>
            <a:off x="9928049" y="1675576"/>
            <a:ext cx="1186530" cy="32667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微软雅黑" panose="020B0503020204020204" pitchFamily="34" charset="-122"/>
                <a:ea typeface="微软雅黑" panose="020B0503020204020204" pitchFamily="34" charset="-122"/>
              </a:rPr>
              <a:t>块反幂法</a:t>
            </a:r>
          </a:p>
        </p:txBody>
      </p:sp>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C3FB9175-8517-7C35-CB77-0A3455B34223}"/>
                  </a:ext>
                </a:extLst>
              </p:cNvPr>
              <p:cNvSpPr txBox="1"/>
              <p:nvPr/>
            </p:nvSpPr>
            <p:spPr>
              <a:xfrm>
                <a:off x="610716" y="1585305"/>
                <a:ext cx="5564222" cy="2236510"/>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假设</a:t>
                </a:r>
                <a14:m>
                  <m:oMath xmlns:m="http://schemas.openxmlformats.org/officeDocument/2006/math">
                    <m:r>
                      <m:rPr>
                        <m:sty m:val="p"/>
                      </m:rPr>
                      <a:rPr lang="en-US" altLang="zh-CN" b="0" i="0" smtClean="0">
                        <a:latin typeface="Cambria Math" panose="02040503050406030204" pitchFamily="18" charset="0"/>
                      </a:rPr>
                      <m:t>range</m:t>
                    </m:r>
                    <m:d>
                      <m:dPr>
                        <m:ctrlPr>
                          <a:rPr lang="en-US" altLang="zh-CN" b="0" i="1" smtClean="0">
                            <a:latin typeface="Cambria Math" panose="02040503050406030204" pitchFamily="18" charset="0"/>
                          </a:rPr>
                        </m:ctrlPr>
                      </m:dPr>
                      <m:e>
                        <m:r>
                          <m:rPr>
                            <m:sty m:val="p"/>
                          </m:rPr>
                          <a:rPr lang="en-US" altLang="zh-CN" b="0" i="0" smtClean="0">
                            <a:latin typeface="Cambria Math" panose="02040503050406030204" pitchFamily="18" charset="0"/>
                          </a:rPr>
                          <m:t>P</m:t>
                        </m:r>
                      </m:e>
                    </m:d>
                    <m:r>
                      <a:rPr lang="zh-CN" altLang="en-US" i="1" smtClean="0">
                        <a:latin typeface="Cambria Math" panose="02040503050406030204" pitchFamily="18" charset="0"/>
                      </a:rPr>
                      <m:t>≈</m:t>
                    </m:r>
                    <m:r>
                      <m:rPr>
                        <m:sty m:val="p"/>
                      </m:rPr>
                      <a:rPr lang="en-US" altLang="zh-CN" b="0" i="0" smtClean="0">
                        <a:latin typeface="Cambria Math" panose="02040503050406030204" pitchFamily="18" charset="0"/>
                      </a:rPr>
                      <m:t>range</m:t>
                    </m:r>
                    <m:d>
                      <m:dPr>
                        <m:ctrlPr>
                          <a:rPr lang="en-US" altLang="zh-CN" b="0" i="1" smtClean="0">
                            <a:latin typeface="Cambria Math" panose="02040503050406030204" pitchFamily="18" charset="0"/>
                          </a:rPr>
                        </m:ctrlPr>
                      </m:dPr>
                      <m:e>
                        <m:r>
                          <m:rPr>
                            <m:sty m:val="p"/>
                          </m:rPr>
                          <a:rPr lang="en-US" altLang="zh-CN" b="0" i="0" smtClean="0">
                            <a:latin typeface="Cambria Math" panose="02040503050406030204" pitchFamily="18" charset="0"/>
                          </a:rPr>
                          <m:t>V</m:t>
                        </m:r>
                      </m:e>
                    </m:d>
                    <m:r>
                      <a:rPr lang="zh-CN" altLang="en-US" i="1">
                        <a:latin typeface="Cambria Math" panose="02040503050406030204" pitchFamily="18" charset="0"/>
                      </a:rPr>
                      <m:t>，</m:t>
                    </m:r>
                  </m:oMath>
                </a14:m>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其中</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V</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的列包含了许多</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D</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的最小特征向量</a:t>
                </a:r>
                <a:endParaRPr lang="en-US" altLang="zh-CN" dirty="0">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lnSpc>
                    <a:spcPct val="150000"/>
                  </a:lnSpc>
                  <a:buFont typeface="Arial" panose="020B0604020202020204" pitchFamily="34" charset="0"/>
                  <a:buChar char="•"/>
                </a:pPr>
                <a14:m>
                  <m:oMath xmlns:m="http://schemas.openxmlformats.org/officeDocument/2006/math">
                    <m:sSub>
                      <m:sSubPr>
                        <m:ctrlPr>
                          <a:rPr lang="en-US" altLang="zh-CN" i="1" smtClean="0">
                            <a:latin typeface="Cambria Math" panose="02040503050406030204" pitchFamily="18" charset="0"/>
                          </a:rPr>
                        </m:ctrlPr>
                      </m:sSubPr>
                      <m:e>
                        <m:r>
                          <m:rPr>
                            <m:sty m:val="p"/>
                          </m:rPr>
                          <a:rPr lang="en-US" altLang="zh-CN" b="0" i="0" smtClean="0">
                            <a:latin typeface="Cambria Math" panose="02040503050406030204" pitchFamily="18" charset="0"/>
                          </a:rPr>
                          <m:t>e</m:t>
                        </m:r>
                      </m:e>
                      <m:sub>
                        <m:r>
                          <m:rPr>
                            <m:sty m:val="p"/>
                          </m:rPr>
                          <a:rPr lang="en-US" altLang="zh-CN" b="0" i="0" smtClean="0">
                            <a:latin typeface="Cambria Math" panose="02040503050406030204" pitchFamily="18" charset="0"/>
                          </a:rPr>
                          <m:t>low</m:t>
                        </m:r>
                      </m:sub>
                    </m:sSub>
                    <m:r>
                      <a:rPr lang="en-US" altLang="zh-CN" i="1" smtClean="0">
                        <a:latin typeface="Cambria Math" panose="02040503050406030204" pitchFamily="18" charset="0"/>
                        <a:ea typeface="Cambria Math" panose="02040503050406030204" pitchFamily="18" charset="0"/>
                      </a:rPr>
                      <m:t>≈</m:t>
                    </m:r>
                    <m:r>
                      <m:rPr>
                        <m:sty m:val="p"/>
                      </m:rPr>
                      <a:rPr lang="en-US" altLang="zh-CN" b="0" i="0" smtClean="0">
                        <a:latin typeface="Cambria Math" panose="02040503050406030204" pitchFamily="18" charset="0"/>
                        <a:ea typeface="Cambria Math" panose="02040503050406030204" pitchFamily="18" charset="0"/>
                      </a:rPr>
                      <m:t>Pu</m:t>
                    </m:r>
                  </m:oMath>
                </a14:m>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for some u</a:t>
                </a:r>
              </a:p>
              <a:p>
                <a:pPr marL="285750" indent="-285750">
                  <a:lnSpc>
                    <a:spcPct val="150000"/>
                  </a:lnSpc>
                  <a:buFont typeface="Arial" panose="020B0604020202020204" pitchFamily="34" charset="0"/>
                  <a:buChar char="•"/>
                </a:pPr>
                <a14:m>
                  <m:oMath xmlns:m="http://schemas.openxmlformats.org/officeDocument/2006/math">
                    <m:sSubSup>
                      <m:sSubSupPr>
                        <m:ctrlPr>
                          <a:rPr lang="en-US" altLang="zh-CN" i="1" smtClean="0">
                            <a:latin typeface="Cambria Math" panose="02040503050406030204" pitchFamily="18" charset="0"/>
                          </a:rPr>
                        </m:ctrlPr>
                      </m:sSubSupPr>
                      <m:e>
                        <m:r>
                          <m:rPr>
                            <m:sty m:val="p"/>
                          </m:rPr>
                          <a:rPr lang="en-US" altLang="zh-CN" i="1">
                            <a:latin typeface="Cambria Math" panose="02040503050406030204" pitchFamily="18" charset="0"/>
                          </a:rPr>
                          <m:t>e</m:t>
                        </m:r>
                      </m:e>
                      <m:sub>
                        <m:r>
                          <a:rPr lang="en-US" altLang="zh-CN" b="0" i="1" smtClean="0">
                            <a:latin typeface="Cambria Math" panose="02040503050406030204" pitchFamily="18" charset="0"/>
                          </a:rPr>
                          <m:t>𝑙𝑜𝑤</m:t>
                        </m:r>
                      </m:sub>
                      <m:sup>
                        <m:r>
                          <a:rPr lang="en-US" altLang="zh-CN" b="0" i="1" smtClean="0">
                            <a:latin typeface="Cambria Math" panose="02040503050406030204" pitchFamily="18" charset="0"/>
                          </a:rPr>
                          <m:t>(</m:t>
                        </m:r>
                        <m:r>
                          <a:rPr lang="en-US" altLang="zh-CN" b="0" i="1" smtClean="0">
                            <a:latin typeface="Cambria Math" panose="02040503050406030204" pitchFamily="18" charset="0"/>
                          </a:rPr>
                          <m:t>𝑖</m:t>
                        </m:r>
                        <m:r>
                          <a:rPr lang="en-US" altLang="zh-CN" b="0" i="1" smtClean="0">
                            <a:latin typeface="Cambria Math" panose="02040503050406030204" pitchFamily="18" charset="0"/>
                          </a:rPr>
                          <m:t>+1)</m:t>
                        </m:r>
                      </m:sup>
                    </m:sSubSup>
                    <m:r>
                      <a:rPr lang="en-US" altLang="zh-CN" b="0" i="1" smtClean="0">
                        <a:latin typeface="Cambria Math" panose="02040503050406030204" pitchFamily="18" charset="0"/>
                      </a:rPr>
                      <m:t>=(</m:t>
                    </m:r>
                    <m:r>
                      <a:rPr lang="en-US" altLang="zh-CN" b="0" i="1" smtClean="0">
                        <a:latin typeface="Cambria Math" panose="02040503050406030204" pitchFamily="18" charset="0"/>
                      </a:rPr>
                      <m:t>𝐼</m:t>
                    </m:r>
                    <m:r>
                      <a:rPr lang="en-US" altLang="zh-CN" b="0" i="1" smtClean="0">
                        <a:latin typeface="Cambria Math" panose="02040503050406030204" pitchFamily="18" charset="0"/>
                      </a:rPr>
                      <m:t>−</m:t>
                    </m:r>
                    <m:r>
                      <a:rPr lang="en-US" altLang="zh-CN" b="0" i="1" smtClean="0">
                        <a:latin typeface="Cambria Math" panose="02040503050406030204" pitchFamily="18" charset="0"/>
                      </a:rPr>
                      <m:t>𝑃</m:t>
                    </m:r>
                  </m:oMath>
                </a14:m>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 </a:t>
                </a:r>
                <a14:m>
                  <m:oMath xmlns:m="http://schemas.openxmlformats.org/officeDocument/2006/math">
                    <m:sSubSup>
                      <m:sSubSupPr>
                        <m:ctrlPr>
                          <a:rPr lang="en-US" altLang="zh-CN" i="1">
                            <a:latin typeface="Cambria Math" panose="02040503050406030204" pitchFamily="18" charset="0"/>
                          </a:rPr>
                        </m:ctrlPr>
                      </m:sSubSupPr>
                      <m:e>
                        <m:r>
                          <a:rPr lang="en-US" altLang="zh-CN" b="0" i="1" smtClean="0">
                            <a:latin typeface="Cambria Math" panose="02040503050406030204" pitchFamily="18" charset="0"/>
                          </a:rPr>
                          <m:t>𝐷</m:t>
                        </m:r>
                      </m:e>
                      <m:sub>
                        <m:r>
                          <a:rPr lang="en-US" altLang="zh-CN" b="0" i="1" smtClean="0">
                            <a:latin typeface="Cambria Math" panose="02040503050406030204" pitchFamily="18" charset="0"/>
                          </a:rPr>
                          <m:t>𝑐</m:t>
                        </m:r>
                      </m:sub>
                      <m:sup>
                        <m:r>
                          <a:rPr lang="en-US" altLang="zh-CN" b="0" i="1" smtClean="0">
                            <a:latin typeface="Cambria Math" panose="02040503050406030204" pitchFamily="18" charset="0"/>
                          </a:rPr>
                          <m:t>−1</m:t>
                        </m:r>
                      </m:sup>
                    </m:sSubSup>
                    <m:r>
                      <a:rPr lang="en-US" altLang="zh-CN" b="0" i="1" smtClean="0">
                        <a:latin typeface="Cambria Math" panose="02040503050406030204" pitchFamily="18" charset="0"/>
                      </a:rPr>
                      <m:t>𝑅𝐷</m:t>
                    </m:r>
                    <m:r>
                      <a:rPr lang="en-US" altLang="zh-CN" b="0" i="1" smtClean="0">
                        <a:latin typeface="Cambria Math" panose="02040503050406030204" pitchFamily="18" charset="0"/>
                      </a:rPr>
                      <m:t>)</m:t>
                    </m:r>
                  </m:oMath>
                </a14:m>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 </a:t>
                </a:r>
                <a14:m>
                  <m:oMath xmlns:m="http://schemas.openxmlformats.org/officeDocument/2006/math">
                    <m:sSubSup>
                      <m:sSubSupPr>
                        <m:ctrlPr>
                          <a:rPr lang="en-US" altLang="zh-CN" i="1">
                            <a:latin typeface="Cambria Math" panose="02040503050406030204" pitchFamily="18" charset="0"/>
                          </a:rPr>
                        </m:ctrlPr>
                      </m:sSubSupPr>
                      <m:e>
                        <m:r>
                          <m:rPr>
                            <m:sty m:val="p"/>
                          </m:rPr>
                          <a:rPr lang="en-US" altLang="zh-CN" i="1">
                            <a:latin typeface="Cambria Math" panose="02040503050406030204" pitchFamily="18" charset="0"/>
                          </a:rPr>
                          <m:t>e</m:t>
                        </m:r>
                      </m:e>
                      <m:sub>
                        <m:r>
                          <a:rPr lang="en-US" altLang="zh-CN" i="1">
                            <a:latin typeface="Cambria Math" panose="02040503050406030204" pitchFamily="18" charset="0"/>
                          </a:rPr>
                          <m:t>𝑙𝑜𝑤</m:t>
                        </m:r>
                      </m:sub>
                      <m:sup>
                        <m:r>
                          <a:rPr lang="en-US" altLang="zh-CN" i="1">
                            <a:latin typeface="Cambria Math" panose="02040503050406030204" pitchFamily="18" charset="0"/>
                          </a:rPr>
                          <m:t>(</m:t>
                        </m:r>
                        <m:r>
                          <a:rPr lang="en-US" altLang="zh-CN" i="1">
                            <a:latin typeface="Cambria Math" panose="02040503050406030204" pitchFamily="18" charset="0"/>
                          </a:rPr>
                          <m:t>𝑖</m:t>
                        </m:r>
                        <m:r>
                          <a:rPr lang="en-US" altLang="zh-CN" i="1">
                            <a:latin typeface="Cambria Math" panose="02040503050406030204" pitchFamily="18" charset="0"/>
                          </a:rPr>
                          <m:t>)</m:t>
                        </m:r>
                      </m:sup>
                    </m:sSubSup>
                  </m:oMath>
                </a14:m>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 </a:t>
                </a:r>
                <a14:m>
                  <m:oMath xmlns:m="http://schemas.openxmlformats.org/officeDocument/2006/math">
                    <m:r>
                      <a:rPr lang="en-US" altLang="zh-CN" i="1">
                        <a:latin typeface="Cambria Math" panose="02040503050406030204" pitchFamily="18" charset="0"/>
                        <a:ea typeface="Cambria Math" panose="02040503050406030204" pitchFamily="18" charset="0"/>
                      </a:rPr>
                      <m:t>≈</m:t>
                    </m:r>
                    <m:r>
                      <m:rPr>
                        <m:sty m:val="p"/>
                      </m:rPr>
                      <a:rPr lang="en-US" altLang="zh-CN">
                        <a:latin typeface="Cambria Math" panose="02040503050406030204" pitchFamily="18" charset="0"/>
                        <a:ea typeface="Cambria Math" panose="02040503050406030204" pitchFamily="18" charset="0"/>
                      </a:rPr>
                      <m:t>Pu</m:t>
                    </m:r>
                    <m:r>
                      <a:rPr lang="en-US" altLang="zh-CN" b="0" i="0"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𝑃</m:t>
                    </m:r>
                  </m:oMath>
                </a14:m>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 </a:t>
                </a:r>
                <a14:m>
                  <m:oMath xmlns:m="http://schemas.openxmlformats.org/officeDocument/2006/math">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𝐷</m:t>
                        </m:r>
                      </m:e>
                      <m:sub>
                        <m:r>
                          <a:rPr lang="en-US" altLang="zh-CN" i="1">
                            <a:latin typeface="Cambria Math" panose="02040503050406030204" pitchFamily="18" charset="0"/>
                          </a:rPr>
                          <m:t>𝑐</m:t>
                        </m:r>
                      </m:sub>
                      <m:sup>
                        <m:r>
                          <a:rPr lang="en-US" altLang="zh-CN" i="1">
                            <a:latin typeface="Cambria Math" panose="02040503050406030204" pitchFamily="18" charset="0"/>
                          </a:rPr>
                          <m:t>−1</m:t>
                        </m:r>
                      </m:sup>
                    </m:sSubSup>
                    <m:r>
                      <a:rPr lang="en-US" altLang="zh-CN" i="1">
                        <a:latin typeface="Cambria Math" panose="02040503050406030204" pitchFamily="18" charset="0"/>
                      </a:rPr>
                      <m:t>𝑅</m:t>
                    </m:r>
                    <m:r>
                      <a:rPr lang="en-US" altLang="zh-CN" b="0" i="1" smtClean="0">
                        <a:latin typeface="Cambria Math" panose="02040503050406030204" pitchFamily="18" charset="0"/>
                      </a:rPr>
                      <m:t>𝐷𝑃𝑢</m:t>
                    </m:r>
                    <m:r>
                      <a:rPr lang="en-US" altLang="zh-CN" b="0" i="1" smtClean="0">
                        <a:latin typeface="Cambria Math" panose="02040503050406030204" pitchFamily="18" charset="0"/>
                      </a:rPr>
                      <m:t>=0</m:t>
                    </m:r>
                  </m:oMath>
                </a14:m>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mc:Choice>
        <mc:Fallback xmlns="">
          <p:sp>
            <p:nvSpPr>
              <p:cNvPr id="11" name="文本框 10">
                <a:extLst>
                  <a:ext uri="{FF2B5EF4-FFF2-40B4-BE49-F238E27FC236}">
                    <a16:creationId xmlns:a16="http://schemas.microsoft.com/office/drawing/2014/main" id="{C3FB9175-8517-7C35-CB77-0A3455B34223}"/>
                  </a:ext>
                </a:extLst>
              </p:cNvPr>
              <p:cNvSpPr txBox="1">
                <a:spLocks noRot="1" noChangeAspect="1" noMove="1" noResize="1" noEditPoints="1" noAdjustHandles="1" noChangeArrowheads="1" noChangeShapeType="1" noTextEdit="1"/>
              </p:cNvSpPr>
              <p:nvPr/>
            </p:nvSpPr>
            <p:spPr>
              <a:xfrm>
                <a:off x="610716" y="1585305"/>
                <a:ext cx="5564222" cy="2236510"/>
              </a:xfrm>
              <a:prstGeom prst="rect">
                <a:avLst/>
              </a:prstGeom>
              <a:blipFill>
                <a:blip r:embed="rId4"/>
                <a:stretch>
                  <a:fillRect l="-657"/>
                </a:stretch>
              </a:blipFill>
            </p:spPr>
            <p:txBody>
              <a:bodyPr/>
              <a:lstStyle/>
              <a:p>
                <a:r>
                  <a:rPr lang="zh-CN" altLang="en-US">
                    <a:noFill/>
                  </a:rPr>
                  <a:t> </a:t>
                </a:r>
              </a:p>
            </p:txBody>
          </p:sp>
        </mc:Fallback>
      </mc:AlternateContent>
      <p:sp>
        <p:nvSpPr>
          <p:cNvPr id="13" name="文本框 12">
            <a:extLst>
              <a:ext uri="{FF2B5EF4-FFF2-40B4-BE49-F238E27FC236}">
                <a16:creationId xmlns:a16="http://schemas.microsoft.com/office/drawing/2014/main" id="{4BC5D615-EFA3-A785-9DC2-6C7895BA6EBA}"/>
              </a:ext>
            </a:extLst>
          </p:cNvPr>
          <p:cNvSpPr txBox="1"/>
          <p:nvPr/>
        </p:nvSpPr>
        <p:spPr>
          <a:xfrm>
            <a:off x="2729529" y="1215973"/>
            <a:ext cx="2071071" cy="369332"/>
          </a:xfrm>
          <a:prstGeom prst="rect">
            <a:avLst/>
          </a:prstGeom>
          <a:solidFill>
            <a:schemeClr val="accent6"/>
          </a:solidFill>
        </p:spPr>
        <p:txBody>
          <a:bodyPr wrap="square" rtlCol="0">
            <a:spAutoFit/>
          </a:bodyPr>
          <a:lstStyle/>
          <a:p>
            <a:pPr algn="ctr" eaLnBrk="0" fontAlgn="base" hangingPunct="0">
              <a:spcBef>
                <a:spcPct val="0"/>
              </a:spcBef>
              <a:spcAft>
                <a:spcPct val="0"/>
              </a:spcAft>
            </a:pPr>
            <a:r>
              <a:rPr lang="zh-CN" altLang="en-US" b="1" dirty="0">
                <a:latin typeface="微软雅黑" panose="020B0503020204020204" pitchFamily="34" charset="-122"/>
                <a:ea typeface="微软雅黑" panose="020B0503020204020204" pitchFamily="34" charset="-122"/>
              </a:rPr>
              <a:t>如何构造</a:t>
            </a:r>
            <a:r>
              <a:rPr lang="en-US" altLang="zh-CN" b="1" dirty="0">
                <a:latin typeface="微软雅黑" panose="020B0503020204020204" pitchFamily="34" charset="-122"/>
                <a:ea typeface="微软雅黑" panose="020B0503020204020204" pitchFamily="34" charset="-122"/>
              </a:rPr>
              <a:t>P</a:t>
            </a:r>
            <a:r>
              <a:rPr lang="zh-CN" altLang="en-US" b="1" dirty="0">
                <a:latin typeface="微软雅黑" panose="020B0503020204020204" pitchFamily="34" charset="-122"/>
                <a:ea typeface="微软雅黑" panose="020B0503020204020204" pitchFamily="34" charset="-122"/>
              </a:rPr>
              <a:t>？</a:t>
            </a:r>
          </a:p>
        </p:txBody>
      </p:sp>
      <p:sp>
        <p:nvSpPr>
          <p:cNvPr id="14" name="矩形: 圆角 13">
            <a:extLst>
              <a:ext uri="{FF2B5EF4-FFF2-40B4-BE49-F238E27FC236}">
                <a16:creationId xmlns:a16="http://schemas.microsoft.com/office/drawing/2014/main" id="{A8A0949A-1414-5F9F-4B4E-29569424046A}"/>
              </a:ext>
            </a:extLst>
          </p:cNvPr>
          <p:cNvSpPr/>
          <p:nvPr/>
        </p:nvSpPr>
        <p:spPr>
          <a:xfrm>
            <a:off x="1583624" y="3563981"/>
            <a:ext cx="4309175" cy="349739"/>
          </a:xfrm>
          <a:prstGeom prst="round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sz="1400" b="1" dirty="0">
                <a:latin typeface="微软雅黑" panose="020B0503020204020204" pitchFamily="34" charset="-122"/>
                <a:ea typeface="微软雅黑" panose="020B0503020204020204" pitchFamily="34" charset="-122"/>
              </a:rPr>
              <a:t>通过</a:t>
            </a:r>
            <a:r>
              <a:rPr lang="en-US" altLang="zh-CN" sz="1400" b="1" dirty="0">
                <a:latin typeface="微软雅黑" panose="020B0503020204020204" pitchFamily="34" charset="-122"/>
                <a:ea typeface="微软雅黑" panose="020B0503020204020204" pitchFamily="34" charset="-122"/>
              </a:rPr>
              <a:t>D</a:t>
            </a:r>
            <a:r>
              <a:rPr lang="zh-CN" altLang="en-US" sz="1400" b="1" dirty="0">
                <a:latin typeface="微软雅黑" panose="020B0503020204020204" pitchFamily="34" charset="-122"/>
                <a:ea typeface="微软雅黑" panose="020B0503020204020204" pitchFamily="34" charset="-122"/>
              </a:rPr>
              <a:t>的近核空间的一组测试向量构造</a:t>
            </a:r>
            <a:r>
              <a:rPr lang="en-US" altLang="zh-CN" sz="1400" b="1" dirty="0">
                <a:latin typeface="微软雅黑" panose="020B0503020204020204" pitchFamily="34" charset="-122"/>
                <a:ea typeface="微软雅黑" panose="020B0503020204020204" pitchFamily="34" charset="-122"/>
              </a:rPr>
              <a:t>P</a:t>
            </a:r>
            <a:endParaRPr lang="zh-CN" altLang="en-US" sz="1400" b="1" dirty="0">
              <a:latin typeface="微软雅黑" panose="020B0503020204020204" pitchFamily="34" charset="-122"/>
              <a:ea typeface="微软雅黑" panose="020B0503020204020204" pitchFamily="34" charset="-122"/>
            </a:endParaRPr>
          </a:p>
        </p:txBody>
      </p:sp>
      <p:pic>
        <p:nvPicPr>
          <p:cNvPr id="16" name="内容占位符 4">
            <a:extLst>
              <a:ext uri="{FF2B5EF4-FFF2-40B4-BE49-F238E27FC236}">
                <a16:creationId xmlns:a16="http://schemas.microsoft.com/office/drawing/2014/main" id="{447CD2CE-7FCA-7811-8650-5D2CBAFE680B}"/>
              </a:ext>
            </a:extLst>
          </p:cNvPr>
          <p:cNvPicPr>
            <a:picLocks noGrp="1" noChangeAspect="1"/>
          </p:cNvPicPr>
          <p:nvPr>
            <p:ph idx="1"/>
          </p:nvPr>
        </p:nvPicPr>
        <p:blipFill>
          <a:blip r:embed="rId5" cstate="print">
            <a:extLst>
              <a:ext uri="{28A0092B-C50C-407E-A947-70E740481C1C}">
                <a14:useLocalDpi xmlns:a14="http://schemas.microsoft.com/office/drawing/2010/main" val="0"/>
              </a:ext>
            </a:extLst>
          </a:blip>
          <a:stretch>
            <a:fillRect/>
          </a:stretch>
        </p:blipFill>
        <p:spPr>
          <a:xfrm>
            <a:off x="27595" y="4078259"/>
            <a:ext cx="3692243" cy="1658922"/>
          </a:xfrm>
        </p:spPr>
      </p:pic>
      <p:sp>
        <p:nvSpPr>
          <p:cNvPr id="19" name="文本框 18">
            <a:extLst>
              <a:ext uri="{FF2B5EF4-FFF2-40B4-BE49-F238E27FC236}">
                <a16:creationId xmlns:a16="http://schemas.microsoft.com/office/drawing/2014/main" id="{FDF3A9E1-52FE-782D-761C-F9E68A8A200F}"/>
              </a:ext>
            </a:extLst>
          </p:cNvPr>
          <p:cNvSpPr txBox="1"/>
          <p:nvPr/>
        </p:nvSpPr>
        <p:spPr>
          <a:xfrm>
            <a:off x="724114" y="5829086"/>
            <a:ext cx="2764870" cy="338554"/>
          </a:xfrm>
          <a:prstGeom prst="rect">
            <a:avLst/>
          </a:prstGeom>
          <a:noFill/>
        </p:spPr>
        <p:txBody>
          <a:bodyPr wrap="square" rtlCol="0">
            <a:spAutoFit/>
          </a:bodyPr>
          <a:lstStyle/>
          <a:p>
            <a:r>
              <a:rPr lang="zh-CN" altLang="en-US" sz="1600" dirty="0">
                <a:latin typeface="微软雅黑" panose="020B0503020204020204" pitchFamily="34" charset="-122"/>
                <a:ea typeface="微软雅黑" panose="020B0503020204020204" pitchFamily="34" charset="-122"/>
              </a:rPr>
              <a:t>二维聚类型插值</a:t>
            </a:r>
          </a:p>
        </p:txBody>
      </p:sp>
      <p:pic>
        <p:nvPicPr>
          <p:cNvPr id="20" name="图片 19">
            <a:extLst>
              <a:ext uri="{FF2B5EF4-FFF2-40B4-BE49-F238E27FC236}">
                <a16:creationId xmlns:a16="http://schemas.microsoft.com/office/drawing/2014/main" id="{E6C11703-DE38-9719-53D0-D4922CF993E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65064" y="4274293"/>
            <a:ext cx="3149700" cy="1423728"/>
          </a:xfrm>
          <a:prstGeom prst="rect">
            <a:avLst/>
          </a:prstGeom>
        </p:spPr>
      </p:pic>
      <mc:AlternateContent xmlns:mc="http://schemas.openxmlformats.org/markup-compatibility/2006" xmlns:a14="http://schemas.microsoft.com/office/drawing/2010/main">
        <mc:Choice Requires="a14">
          <p:sp>
            <p:nvSpPr>
              <p:cNvPr id="21" name="文本框 20">
                <a:extLst>
                  <a:ext uri="{FF2B5EF4-FFF2-40B4-BE49-F238E27FC236}">
                    <a16:creationId xmlns:a16="http://schemas.microsoft.com/office/drawing/2014/main" id="{163FA7A4-7A4F-D314-A42F-F1C274799A0F}"/>
                  </a:ext>
                </a:extLst>
              </p:cNvPr>
              <p:cNvSpPr txBox="1"/>
              <p:nvPr/>
            </p:nvSpPr>
            <p:spPr>
              <a:xfrm>
                <a:off x="3635885" y="5118807"/>
                <a:ext cx="1738929" cy="523220"/>
              </a:xfrm>
              <a:prstGeom prst="rect">
                <a:avLst/>
              </a:prstGeom>
              <a:noFill/>
            </p:spPr>
            <p:txBody>
              <a:bodyPr wrap="square" rtlCol="0">
                <a:spAutoFit/>
              </a:bodyPr>
              <a:lstStyle/>
              <a:p>
                <a:r>
                  <a:rPr lang="zh-CN" altLang="en-US" sz="1400" dirty="0">
                    <a:solidFill>
                      <a:srgbClr val="FF0000"/>
                    </a:solidFill>
                  </a:rPr>
                  <a:t>行数</a:t>
                </a:r>
                <a14:m>
                  <m:oMath xmlns:m="http://schemas.openxmlformats.org/officeDocument/2006/math">
                    <m:r>
                      <a:rPr lang="zh-CN" altLang="en-US" sz="1400" i="1">
                        <a:solidFill>
                          <a:srgbClr val="FF0000"/>
                        </a:solidFill>
                        <a:latin typeface="Cambria Math" panose="02040503050406030204" pitchFamily="18" charset="0"/>
                      </a:rPr>
                      <m:t>：</m:t>
                    </m:r>
                    <m:sSup>
                      <m:sSupPr>
                        <m:ctrlPr>
                          <a:rPr lang="en-US" altLang="zh-CN" sz="1400" i="1">
                            <a:solidFill>
                              <a:srgbClr val="FF0000"/>
                            </a:solidFill>
                            <a:latin typeface="Cambria Math" panose="02040503050406030204" pitchFamily="18" charset="0"/>
                          </a:rPr>
                        </m:ctrlPr>
                      </m:sSupPr>
                      <m:e>
                        <m:r>
                          <a:rPr lang="en-US" altLang="zh-CN" sz="1400" i="1">
                            <a:solidFill>
                              <a:srgbClr val="FF0000"/>
                            </a:solidFill>
                            <a:latin typeface="Cambria Math" panose="02040503050406030204" pitchFamily="18" charset="0"/>
                          </a:rPr>
                          <m:t>12∗4</m:t>
                        </m:r>
                      </m:e>
                      <m:sup>
                        <m:r>
                          <a:rPr lang="en-US" altLang="zh-CN" sz="1400" i="1">
                            <a:solidFill>
                              <a:srgbClr val="FF0000"/>
                            </a:solidFill>
                            <a:latin typeface="Cambria Math" panose="02040503050406030204" pitchFamily="18" charset="0"/>
                          </a:rPr>
                          <m:t>2</m:t>
                        </m:r>
                      </m:sup>
                    </m:sSup>
                  </m:oMath>
                </a14:m>
                <a:endParaRPr lang="en-US" altLang="zh-CN" sz="1400" dirty="0">
                  <a:solidFill>
                    <a:srgbClr val="FF0000"/>
                  </a:solidFill>
                </a:endParaRPr>
              </a:p>
              <a:p>
                <a:r>
                  <a:rPr lang="zh-CN" altLang="en-US" sz="1400" dirty="0">
                    <a:solidFill>
                      <a:srgbClr val="FF0000"/>
                    </a:solidFill>
                  </a:rPr>
                  <a:t>列数：</a:t>
                </a:r>
                <a:r>
                  <a:rPr lang="en-US" altLang="zh-CN" sz="1400" dirty="0">
                    <a:solidFill>
                      <a:srgbClr val="FF0000"/>
                    </a:solidFill>
                  </a:rPr>
                  <a:t>20</a:t>
                </a:r>
                <a:endParaRPr lang="zh-CN" altLang="en-US" sz="1400" dirty="0">
                  <a:solidFill>
                    <a:srgbClr val="FF0000"/>
                  </a:solidFill>
                </a:endParaRPr>
              </a:p>
            </p:txBody>
          </p:sp>
        </mc:Choice>
        <mc:Fallback xmlns="">
          <p:sp>
            <p:nvSpPr>
              <p:cNvPr id="21" name="文本框 20">
                <a:extLst>
                  <a:ext uri="{FF2B5EF4-FFF2-40B4-BE49-F238E27FC236}">
                    <a16:creationId xmlns:a16="http://schemas.microsoft.com/office/drawing/2014/main" id="{163FA7A4-7A4F-D314-A42F-F1C274799A0F}"/>
                  </a:ext>
                </a:extLst>
              </p:cNvPr>
              <p:cNvSpPr txBox="1">
                <a:spLocks noRot="1" noChangeAspect="1" noMove="1" noResize="1" noEditPoints="1" noAdjustHandles="1" noChangeArrowheads="1" noChangeShapeType="1" noTextEdit="1"/>
              </p:cNvSpPr>
              <p:nvPr/>
            </p:nvSpPr>
            <p:spPr>
              <a:xfrm>
                <a:off x="3635885" y="5118807"/>
                <a:ext cx="1738929" cy="523220"/>
              </a:xfrm>
              <a:prstGeom prst="rect">
                <a:avLst/>
              </a:prstGeom>
              <a:blipFill>
                <a:blip r:embed="rId7"/>
                <a:stretch>
                  <a:fillRect l="-1049" t="-2326" b="-1046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文本框 21">
                <a:extLst>
                  <a:ext uri="{FF2B5EF4-FFF2-40B4-BE49-F238E27FC236}">
                    <a16:creationId xmlns:a16="http://schemas.microsoft.com/office/drawing/2014/main" id="{3CED4944-A806-8DEB-8CF6-A74E3089E873}"/>
                  </a:ext>
                </a:extLst>
              </p:cNvPr>
              <p:cNvSpPr txBox="1"/>
              <p:nvPr/>
            </p:nvSpPr>
            <p:spPr>
              <a:xfrm>
                <a:off x="5464917" y="5689078"/>
                <a:ext cx="1738929" cy="523220"/>
              </a:xfrm>
              <a:prstGeom prst="rect">
                <a:avLst/>
              </a:prstGeom>
              <a:noFill/>
            </p:spPr>
            <p:txBody>
              <a:bodyPr wrap="square" rtlCol="0">
                <a:spAutoFit/>
              </a:bodyPr>
              <a:lstStyle/>
              <a:p>
                <a:r>
                  <a:rPr lang="zh-CN" altLang="en-US" sz="1400" dirty="0">
                    <a:solidFill>
                      <a:srgbClr val="FF0000"/>
                    </a:solidFill>
                  </a:rPr>
                  <a:t>行数</a:t>
                </a:r>
                <a14:m>
                  <m:oMath xmlns:m="http://schemas.openxmlformats.org/officeDocument/2006/math">
                    <m:r>
                      <a:rPr lang="zh-CN" altLang="en-US" sz="1400" i="1">
                        <a:solidFill>
                          <a:srgbClr val="FF0000"/>
                        </a:solidFill>
                        <a:latin typeface="Cambria Math" panose="02040503050406030204" pitchFamily="18" charset="0"/>
                      </a:rPr>
                      <m:t>：</m:t>
                    </m:r>
                    <m:sSup>
                      <m:sSupPr>
                        <m:ctrlPr>
                          <a:rPr lang="en-US" altLang="zh-CN" sz="1400" i="1">
                            <a:solidFill>
                              <a:srgbClr val="FF0000"/>
                            </a:solidFill>
                            <a:latin typeface="Cambria Math" panose="02040503050406030204" pitchFamily="18" charset="0"/>
                          </a:rPr>
                        </m:ctrlPr>
                      </m:sSupPr>
                      <m:e>
                        <m:r>
                          <a:rPr lang="en-US" altLang="zh-CN" sz="1400" i="1">
                            <a:solidFill>
                              <a:srgbClr val="FF0000"/>
                            </a:solidFill>
                            <a:latin typeface="Cambria Math" panose="02040503050406030204" pitchFamily="18" charset="0"/>
                          </a:rPr>
                          <m:t>12∗4</m:t>
                        </m:r>
                      </m:e>
                      <m:sup>
                        <m:r>
                          <a:rPr lang="en-US" altLang="zh-CN" sz="1400" i="1">
                            <a:solidFill>
                              <a:srgbClr val="FF0000"/>
                            </a:solidFill>
                            <a:latin typeface="Cambria Math" panose="02040503050406030204" pitchFamily="18" charset="0"/>
                          </a:rPr>
                          <m:t>2</m:t>
                        </m:r>
                      </m:sup>
                    </m:sSup>
                  </m:oMath>
                </a14:m>
                <a:endParaRPr lang="en-US" altLang="zh-CN" sz="1400" dirty="0">
                  <a:solidFill>
                    <a:srgbClr val="FF0000"/>
                  </a:solidFill>
                </a:endParaRPr>
              </a:p>
              <a:p>
                <a:r>
                  <a:rPr lang="zh-CN" altLang="en-US" sz="1400" dirty="0">
                    <a:solidFill>
                      <a:srgbClr val="FF0000"/>
                    </a:solidFill>
                  </a:rPr>
                  <a:t>列数：</a:t>
                </a:r>
                <a:r>
                  <a:rPr lang="en-US" altLang="zh-CN" sz="1400" dirty="0">
                    <a:solidFill>
                      <a:srgbClr val="FF0000"/>
                    </a:solidFill>
                  </a:rPr>
                  <a:t>80</a:t>
                </a:r>
                <a:endParaRPr lang="zh-CN" altLang="en-US" sz="1400" dirty="0">
                  <a:solidFill>
                    <a:srgbClr val="FF0000"/>
                  </a:solidFill>
                </a:endParaRPr>
              </a:p>
            </p:txBody>
          </p:sp>
        </mc:Choice>
        <mc:Fallback xmlns="">
          <p:sp>
            <p:nvSpPr>
              <p:cNvPr id="22" name="文本框 21">
                <a:extLst>
                  <a:ext uri="{FF2B5EF4-FFF2-40B4-BE49-F238E27FC236}">
                    <a16:creationId xmlns:a16="http://schemas.microsoft.com/office/drawing/2014/main" id="{3CED4944-A806-8DEB-8CF6-A74E3089E873}"/>
                  </a:ext>
                </a:extLst>
              </p:cNvPr>
              <p:cNvSpPr txBox="1">
                <a:spLocks noRot="1" noChangeAspect="1" noMove="1" noResize="1" noEditPoints="1" noAdjustHandles="1" noChangeArrowheads="1" noChangeShapeType="1" noTextEdit="1"/>
              </p:cNvSpPr>
              <p:nvPr/>
            </p:nvSpPr>
            <p:spPr>
              <a:xfrm>
                <a:off x="5464917" y="5689078"/>
                <a:ext cx="1738929" cy="523220"/>
              </a:xfrm>
              <a:prstGeom prst="rect">
                <a:avLst/>
              </a:prstGeom>
              <a:blipFill>
                <a:blip r:embed="rId8"/>
                <a:stretch>
                  <a:fillRect l="-1049" t="-2326" b="-11628"/>
                </a:stretch>
              </a:blipFill>
            </p:spPr>
            <p:txBody>
              <a:bodyPr/>
              <a:lstStyle/>
              <a:p>
                <a:r>
                  <a:rPr lang="zh-CN" altLang="en-US">
                    <a:noFill/>
                  </a:rPr>
                  <a:t> </a:t>
                </a:r>
              </a:p>
            </p:txBody>
          </p:sp>
        </mc:Fallback>
      </mc:AlternateContent>
      <p:sp>
        <p:nvSpPr>
          <p:cNvPr id="23" name="文本框 22">
            <a:extLst>
              <a:ext uri="{FF2B5EF4-FFF2-40B4-BE49-F238E27FC236}">
                <a16:creationId xmlns:a16="http://schemas.microsoft.com/office/drawing/2014/main" id="{6D66FF7B-9B9C-DDA6-CE47-F15DF7539498}"/>
              </a:ext>
            </a:extLst>
          </p:cNvPr>
          <p:cNvSpPr txBox="1"/>
          <p:nvPr/>
        </p:nvSpPr>
        <p:spPr>
          <a:xfrm>
            <a:off x="7996070" y="1230421"/>
            <a:ext cx="2071071" cy="369332"/>
          </a:xfrm>
          <a:prstGeom prst="rect">
            <a:avLst/>
          </a:prstGeom>
          <a:solidFill>
            <a:schemeClr val="accent6"/>
          </a:solidFill>
        </p:spPr>
        <p:txBody>
          <a:bodyPr wrap="square" rtlCol="0">
            <a:spAutoFit/>
          </a:bodyPr>
          <a:lstStyle/>
          <a:p>
            <a:pPr algn="ctr" eaLnBrk="0" fontAlgn="base" hangingPunct="0">
              <a:spcBef>
                <a:spcPct val="0"/>
              </a:spcBef>
              <a:spcAft>
                <a:spcPct val="0"/>
              </a:spcAft>
            </a:pPr>
            <a:r>
              <a:rPr lang="zh-CN" altLang="en-US" b="1" dirty="0">
                <a:latin typeface="微软雅黑" panose="020B0503020204020204" pitchFamily="34" charset="-122"/>
                <a:ea typeface="微软雅黑" panose="020B0503020204020204" pitchFamily="34" charset="-122"/>
              </a:rPr>
              <a:t>如何构造</a:t>
            </a:r>
            <a:r>
              <a:rPr lang="en-US" altLang="zh-CN" b="1" dirty="0">
                <a:latin typeface="微软雅黑" panose="020B0503020204020204" pitchFamily="34" charset="-122"/>
                <a:ea typeface="微软雅黑" panose="020B0503020204020204" pitchFamily="34" charset="-122"/>
              </a:rPr>
              <a:t>V</a:t>
            </a:r>
            <a:r>
              <a:rPr lang="zh-CN" altLang="en-US" b="1" dirty="0">
                <a:latin typeface="微软雅黑" panose="020B0503020204020204" pitchFamily="34" charset="-122"/>
                <a:ea typeface="微软雅黑" panose="020B0503020204020204" pitchFamily="34" charset="-122"/>
              </a:rPr>
              <a:t>？</a:t>
            </a:r>
          </a:p>
        </p:txBody>
      </p:sp>
      <p:pic>
        <p:nvPicPr>
          <p:cNvPr id="25" name="图片 24">
            <a:extLst>
              <a:ext uri="{FF2B5EF4-FFF2-40B4-BE49-F238E27FC236}">
                <a16:creationId xmlns:a16="http://schemas.microsoft.com/office/drawing/2014/main" id="{929D7D6E-D9AE-B322-0E8E-C2D90B6CDE5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933964" y="2857716"/>
            <a:ext cx="2258036" cy="1093127"/>
          </a:xfrm>
          <a:prstGeom prst="rect">
            <a:avLst/>
          </a:prstGeom>
        </p:spPr>
      </p:pic>
    </p:spTree>
    <p:extLst>
      <p:ext uri="{BB962C8B-B14F-4D97-AF65-F5344CB8AC3E}">
        <p14:creationId xmlns:p14="http://schemas.microsoft.com/office/powerpoint/2010/main" val="3776781872"/>
      </p:ext>
    </p:extLst>
  </p:cSld>
  <p:clrMapOvr>
    <a:masterClrMapping/>
  </p:clrMapOvr>
  <p:transition spd="med">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a:xfrm>
            <a:off x="369454" y="490642"/>
            <a:ext cx="2241319" cy="535531"/>
          </a:xfrm>
        </p:spPr>
        <p:txBody>
          <a:bodyPr/>
          <a:lstStyle/>
          <a:p>
            <a:r>
              <a:rPr lang="en-US" altLang="zh-CN" dirty="0">
                <a:latin typeface="微软雅黑" panose="020B0503020204020204" pitchFamily="34" charset="-122"/>
                <a:ea typeface="微软雅黑" panose="020B0503020204020204" pitchFamily="34" charset="-122"/>
              </a:rPr>
              <a:t>SAP</a:t>
            </a:r>
            <a:r>
              <a:rPr lang="zh-CN" altLang="en-US" dirty="0">
                <a:latin typeface="微软雅黑" panose="020B0503020204020204" pitchFamily="34" charset="-122"/>
                <a:ea typeface="微软雅黑" panose="020B0503020204020204" pitchFamily="34" charset="-122"/>
              </a:rPr>
              <a:t>光滑子</a:t>
            </a:r>
          </a:p>
        </p:txBody>
      </p:sp>
      <p:pic>
        <p:nvPicPr>
          <p:cNvPr id="8" name="图片 7">
            <a:extLst>
              <a:ext uri="{FF2B5EF4-FFF2-40B4-BE49-F238E27FC236}">
                <a16:creationId xmlns:a16="http://schemas.microsoft.com/office/drawing/2014/main" id="{B26F2E0C-34DD-ECF4-2C04-647149C94B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3824" y="1190726"/>
            <a:ext cx="4064989" cy="4791785"/>
          </a:xfrm>
          <a:prstGeom prst="rect">
            <a:avLst/>
          </a:prstGeom>
        </p:spPr>
      </p:pic>
      <p:pic>
        <p:nvPicPr>
          <p:cNvPr id="3" name="图片 2">
            <a:extLst>
              <a:ext uri="{FF2B5EF4-FFF2-40B4-BE49-F238E27FC236}">
                <a16:creationId xmlns:a16="http://schemas.microsoft.com/office/drawing/2014/main" id="{6FB0A669-75D4-3067-ABEF-7FF4B3EB7E0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00024" y="1495316"/>
            <a:ext cx="3365083" cy="2565954"/>
          </a:xfrm>
          <a:prstGeom prst="rect">
            <a:avLst/>
          </a:prstGeom>
        </p:spPr>
      </p:pic>
      <p:pic>
        <p:nvPicPr>
          <p:cNvPr id="5" name="图片 4">
            <a:extLst>
              <a:ext uri="{FF2B5EF4-FFF2-40B4-BE49-F238E27FC236}">
                <a16:creationId xmlns:a16="http://schemas.microsoft.com/office/drawing/2014/main" id="{56C0DFD2-B842-CBA2-8410-6468B8BA296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87025" y="1411456"/>
            <a:ext cx="3038475" cy="2733675"/>
          </a:xfrm>
          <a:prstGeom prst="rect">
            <a:avLst/>
          </a:prstGeom>
        </p:spPr>
      </p:pic>
      <p:sp>
        <p:nvSpPr>
          <p:cNvPr id="6" name="文本框 5">
            <a:extLst>
              <a:ext uri="{FF2B5EF4-FFF2-40B4-BE49-F238E27FC236}">
                <a16:creationId xmlns:a16="http://schemas.microsoft.com/office/drawing/2014/main" id="{FAED3230-839C-050D-B956-E945271672E9}"/>
              </a:ext>
            </a:extLst>
          </p:cNvPr>
          <p:cNvSpPr txBox="1"/>
          <p:nvPr/>
        </p:nvSpPr>
        <p:spPr>
          <a:xfrm>
            <a:off x="5260159" y="4145131"/>
            <a:ext cx="2583030" cy="646331"/>
          </a:xfrm>
          <a:prstGeom prst="rect">
            <a:avLst/>
          </a:prstGeom>
          <a:noFill/>
        </p:spPr>
        <p:txBody>
          <a:bodyPr wrap="square" rtlCol="0">
            <a:spAutoFit/>
          </a:bodyPr>
          <a:lstStyle/>
          <a:p>
            <a:r>
              <a:rPr lang="en-US" altLang="zh-CN" dirty="0"/>
              <a:t>2D Block decomposed lattice with 2 colors</a:t>
            </a:r>
            <a:endParaRPr lang="zh-CN" altLang="en-US" dirty="0"/>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843DC7DC-FA8B-B26E-E937-DBDA0AA45277}"/>
                  </a:ext>
                </a:extLst>
              </p:cNvPr>
              <p:cNvSpPr txBox="1"/>
              <p:nvPr/>
            </p:nvSpPr>
            <p:spPr>
              <a:xfrm>
                <a:off x="8754534" y="4237373"/>
                <a:ext cx="3304545" cy="646331"/>
              </a:xfrm>
              <a:prstGeom prst="rect">
                <a:avLst/>
              </a:prstGeom>
              <a:noFill/>
            </p:spPr>
            <p:txBody>
              <a:bodyPr wrap="square" rtlCol="0">
                <a:spAutoFit/>
              </a:bodyPr>
              <a:lstStyle/>
              <a:p>
                <a:r>
                  <a:rPr lang="en-US" altLang="zh-CN" dirty="0"/>
                  <a:t>Error component reduction on a </a:t>
                </a:r>
                <a14:m>
                  <m:oMath xmlns:m="http://schemas.openxmlformats.org/officeDocument/2006/math">
                    <m:sSup>
                      <m:sSupPr>
                        <m:ctrlPr>
                          <a:rPr lang="en-US" altLang="zh-CN" i="1" smtClean="0">
                            <a:latin typeface="Cambria Math" panose="02040503050406030204" pitchFamily="18" charset="0"/>
                          </a:rPr>
                        </m:ctrlPr>
                      </m:sSupPr>
                      <m:e>
                        <m:r>
                          <a:rPr lang="en-US" altLang="zh-CN" b="0" i="1" smtClean="0">
                            <a:latin typeface="Cambria Math" panose="02040503050406030204" pitchFamily="18" charset="0"/>
                          </a:rPr>
                          <m:t>4</m:t>
                        </m:r>
                      </m:e>
                      <m:sup>
                        <m:r>
                          <a:rPr lang="en-US" altLang="zh-CN" b="0" i="1" smtClean="0">
                            <a:latin typeface="Cambria Math" panose="02040503050406030204" pitchFamily="18" charset="0"/>
                          </a:rPr>
                          <m:t>4</m:t>
                        </m:r>
                      </m:sup>
                    </m:sSup>
                  </m:oMath>
                </a14:m>
                <a:r>
                  <a:rPr lang="zh-CN" altLang="en-US" dirty="0"/>
                  <a:t> </a:t>
                </a:r>
                <a:r>
                  <a:rPr lang="en-US" altLang="zh-CN" dirty="0"/>
                  <a:t>lattice with block size </a:t>
                </a:r>
                <a14:m>
                  <m:oMath xmlns:m="http://schemas.openxmlformats.org/officeDocument/2006/math">
                    <m:sSup>
                      <m:sSupPr>
                        <m:ctrlPr>
                          <a:rPr lang="en-US" altLang="zh-CN" i="1">
                            <a:latin typeface="Cambria Math" panose="02040503050406030204" pitchFamily="18" charset="0"/>
                          </a:rPr>
                        </m:ctrlPr>
                      </m:sSupPr>
                      <m:e>
                        <m:r>
                          <a:rPr lang="en-US" altLang="zh-CN" b="0" i="1" smtClean="0">
                            <a:latin typeface="Cambria Math" panose="02040503050406030204" pitchFamily="18" charset="0"/>
                          </a:rPr>
                          <m:t>2</m:t>
                        </m:r>
                      </m:e>
                      <m:sup>
                        <m:r>
                          <a:rPr lang="en-US" altLang="zh-CN" i="1">
                            <a:latin typeface="Cambria Math" panose="02040503050406030204" pitchFamily="18" charset="0"/>
                          </a:rPr>
                          <m:t>4</m:t>
                        </m:r>
                      </m:sup>
                    </m:sSup>
                  </m:oMath>
                </a14:m>
                <a:r>
                  <a:rPr lang="zh-CN" altLang="en-US" dirty="0"/>
                  <a:t> </a:t>
                </a:r>
              </a:p>
            </p:txBody>
          </p:sp>
        </mc:Choice>
        <mc:Fallback xmlns="">
          <p:sp>
            <p:nvSpPr>
              <p:cNvPr id="7" name="文本框 6">
                <a:extLst>
                  <a:ext uri="{FF2B5EF4-FFF2-40B4-BE49-F238E27FC236}">
                    <a16:creationId xmlns:a16="http://schemas.microsoft.com/office/drawing/2014/main" id="{843DC7DC-FA8B-B26E-E937-DBDA0AA45277}"/>
                  </a:ext>
                </a:extLst>
              </p:cNvPr>
              <p:cNvSpPr txBox="1">
                <a:spLocks noRot="1" noChangeAspect="1" noMove="1" noResize="1" noEditPoints="1" noAdjustHandles="1" noChangeArrowheads="1" noChangeShapeType="1" noTextEdit="1"/>
              </p:cNvSpPr>
              <p:nvPr/>
            </p:nvSpPr>
            <p:spPr>
              <a:xfrm>
                <a:off x="8754534" y="4237373"/>
                <a:ext cx="3304545" cy="646331"/>
              </a:xfrm>
              <a:prstGeom prst="rect">
                <a:avLst/>
              </a:prstGeom>
              <a:blipFill>
                <a:blip r:embed="rId6"/>
                <a:stretch>
                  <a:fillRect l="-1476" t="-4717" b="-14151"/>
                </a:stretch>
              </a:blipFill>
            </p:spPr>
            <p:txBody>
              <a:bodyPr/>
              <a:lstStyle/>
              <a:p>
                <a:r>
                  <a:rPr lang="zh-CN" altLang="en-US">
                    <a:noFill/>
                  </a:rPr>
                  <a:t> </a:t>
                </a:r>
              </a:p>
            </p:txBody>
          </p:sp>
        </mc:Fallback>
      </mc:AlternateContent>
      <p:sp>
        <p:nvSpPr>
          <p:cNvPr id="10" name="文本框 9">
            <a:extLst>
              <a:ext uri="{FF2B5EF4-FFF2-40B4-BE49-F238E27FC236}">
                <a16:creationId xmlns:a16="http://schemas.microsoft.com/office/drawing/2014/main" id="{07415551-BA35-B002-7ED0-DC09D03AEE49}"/>
              </a:ext>
            </a:extLst>
          </p:cNvPr>
          <p:cNvSpPr txBox="1"/>
          <p:nvPr/>
        </p:nvSpPr>
        <p:spPr>
          <a:xfrm>
            <a:off x="5919280" y="2909015"/>
            <a:ext cx="243191" cy="369332"/>
          </a:xfrm>
          <a:prstGeom prst="rect">
            <a:avLst/>
          </a:prstGeom>
          <a:noFill/>
        </p:spPr>
        <p:txBody>
          <a:bodyPr wrap="square" rtlCol="0">
            <a:spAutoFit/>
          </a:bodyPr>
          <a:lstStyle/>
          <a:p>
            <a:r>
              <a:rPr lang="en-US" altLang="zh-CN" dirty="0"/>
              <a:t>4</a:t>
            </a:r>
            <a:endParaRPr lang="zh-CN" altLang="en-US" dirty="0"/>
          </a:p>
        </p:txBody>
      </p:sp>
      <p:sp>
        <p:nvSpPr>
          <p:cNvPr id="12" name="文本框 11">
            <a:extLst>
              <a:ext uri="{FF2B5EF4-FFF2-40B4-BE49-F238E27FC236}">
                <a16:creationId xmlns:a16="http://schemas.microsoft.com/office/drawing/2014/main" id="{0E6A3C90-C1CA-2B2E-A7EC-0C5A6F0EFF71}"/>
              </a:ext>
            </a:extLst>
          </p:cNvPr>
          <p:cNvSpPr txBox="1"/>
          <p:nvPr/>
        </p:nvSpPr>
        <p:spPr>
          <a:xfrm>
            <a:off x="6767208" y="2909015"/>
            <a:ext cx="243191" cy="369332"/>
          </a:xfrm>
          <a:prstGeom prst="rect">
            <a:avLst/>
          </a:prstGeom>
          <a:noFill/>
        </p:spPr>
        <p:txBody>
          <a:bodyPr wrap="square" rtlCol="0">
            <a:spAutoFit/>
          </a:bodyPr>
          <a:lstStyle/>
          <a:p>
            <a:r>
              <a:rPr lang="en-US" altLang="zh-CN" dirty="0">
                <a:solidFill>
                  <a:srgbClr val="FF0000"/>
                </a:solidFill>
              </a:rPr>
              <a:t>2</a:t>
            </a:r>
            <a:endParaRPr lang="zh-CN" altLang="en-US" dirty="0">
              <a:solidFill>
                <a:srgbClr val="FF0000"/>
              </a:solidFill>
            </a:endParaRPr>
          </a:p>
        </p:txBody>
      </p:sp>
      <p:sp>
        <p:nvSpPr>
          <p:cNvPr id="14" name="文本框 13">
            <a:extLst>
              <a:ext uri="{FF2B5EF4-FFF2-40B4-BE49-F238E27FC236}">
                <a16:creationId xmlns:a16="http://schemas.microsoft.com/office/drawing/2014/main" id="{8D26BC35-0C60-CACE-1DB5-A3CA11D43FC5}"/>
              </a:ext>
            </a:extLst>
          </p:cNvPr>
          <p:cNvSpPr txBox="1"/>
          <p:nvPr/>
        </p:nvSpPr>
        <p:spPr>
          <a:xfrm>
            <a:off x="5938734" y="2067572"/>
            <a:ext cx="243191" cy="369332"/>
          </a:xfrm>
          <a:prstGeom prst="rect">
            <a:avLst/>
          </a:prstGeom>
          <a:noFill/>
        </p:spPr>
        <p:txBody>
          <a:bodyPr wrap="square" rtlCol="0">
            <a:spAutoFit/>
          </a:bodyPr>
          <a:lstStyle/>
          <a:p>
            <a:r>
              <a:rPr lang="en-US" altLang="zh-CN" dirty="0">
                <a:solidFill>
                  <a:srgbClr val="FF0000"/>
                </a:solidFill>
              </a:rPr>
              <a:t>1</a:t>
            </a:r>
            <a:endParaRPr lang="zh-CN" altLang="en-US" dirty="0">
              <a:solidFill>
                <a:srgbClr val="FF0000"/>
              </a:solidFill>
            </a:endParaRPr>
          </a:p>
        </p:txBody>
      </p:sp>
      <p:sp>
        <p:nvSpPr>
          <p:cNvPr id="16" name="文本框 15">
            <a:extLst>
              <a:ext uri="{FF2B5EF4-FFF2-40B4-BE49-F238E27FC236}">
                <a16:creationId xmlns:a16="http://schemas.microsoft.com/office/drawing/2014/main" id="{D05E650A-8E62-8E28-0357-936A6EA77FF6}"/>
              </a:ext>
            </a:extLst>
          </p:cNvPr>
          <p:cNvSpPr txBox="1"/>
          <p:nvPr/>
        </p:nvSpPr>
        <p:spPr>
          <a:xfrm>
            <a:off x="6767207" y="2067780"/>
            <a:ext cx="243191" cy="369332"/>
          </a:xfrm>
          <a:prstGeom prst="rect">
            <a:avLst/>
          </a:prstGeom>
          <a:noFill/>
        </p:spPr>
        <p:txBody>
          <a:bodyPr wrap="square" rtlCol="0">
            <a:spAutoFit/>
          </a:bodyPr>
          <a:lstStyle/>
          <a:p>
            <a:r>
              <a:rPr lang="en-US" altLang="zh-CN" dirty="0"/>
              <a:t>3</a:t>
            </a:r>
            <a:endParaRPr lang="zh-CN" altLang="en-US" dirty="0"/>
          </a:p>
        </p:txBody>
      </p:sp>
    </p:spTree>
    <p:extLst>
      <p:ext uri="{BB962C8B-B14F-4D97-AF65-F5344CB8AC3E}">
        <p14:creationId xmlns:p14="http://schemas.microsoft.com/office/powerpoint/2010/main" val="109410626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66"/>
</p:tagLst>
</file>

<file path=ppt/tags/tag2.xml><?xml version="1.0" encoding="utf-8"?>
<p:tagLst xmlns:a="http://schemas.openxmlformats.org/drawingml/2006/main" xmlns:r="http://schemas.openxmlformats.org/officeDocument/2006/relationships" xmlns:p="http://schemas.openxmlformats.org/presentationml/2006/main">
  <p:tag name="TIMING" val="|85.8"/>
</p:tagLst>
</file>

<file path=ppt/theme/theme1.xml><?xml version="1.0" encoding="utf-8"?>
<a:theme xmlns:a="http://schemas.openxmlformats.org/drawingml/2006/main" name="1_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22507</TotalTime>
  <Words>1431</Words>
  <Application>Microsoft Office PowerPoint</Application>
  <PresentationFormat>宽屏</PresentationFormat>
  <Paragraphs>203</Paragraphs>
  <Slides>17</Slides>
  <Notes>17</Notes>
  <HiddenSlides>0</HiddenSlides>
  <MMClips>0</MMClips>
  <ScaleCrop>false</ScaleCrop>
  <HeadingPairs>
    <vt:vector size="8" baseType="variant">
      <vt:variant>
        <vt:lpstr>已用的字体</vt:lpstr>
      </vt:variant>
      <vt:variant>
        <vt:i4>9</vt:i4>
      </vt:variant>
      <vt:variant>
        <vt:lpstr>主题</vt:lpstr>
      </vt:variant>
      <vt:variant>
        <vt:i4>2</vt:i4>
      </vt:variant>
      <vt:variant>
        <vt:lpstr>嵌入 OLE 服务器</vt:lpstr>
      </vt:variant>
      <vt:variant>
        <vt:i4>0</vt:i4>
      </vt:variant>
      <vt:variant>
        <vt:lpstr>幻灯片标题</vt:lpstr>
      </vt:variant>
      <vt:variant>
        <vt:i4>17</vt:i4>
      </vt:variant>
    </vt:vector>
  </HeadingPairs>
  <TitlesOfParts>
    <vt:vector size="28" baseType="lpstr">
      <vt:lpstr>等线</vt:lpstr>
      <vt:lpstr>方正黑体_GBK</vt:lpstr>
      <vt:lpstr>微软雅黑</vt:lpstr>
      <vt:lpstr>Arial</vt:lpstr>
      <vt:lpstr>Calibri</vt:lpstr>
      <vt:lpstr>Calibri Light</vt:lpstr>
      <vt:lpstr>Cambria Math</vt:lpstr>
      <vt:lpstr>Times New Roman</vt:lpstr>
      <vt:lpstr>Wingdings</vt:lpstr>
      <vt:lpstr>1_Office 主题​​</vt:lpstr>
      <vt:lpstr>2_Office 主题​​</vt:lpstr>
      <vt:lpstr>基于国产异构计算平台的DD-αAMG软件扩展与优化</vt:lpstr>
      <vt:lpstr>PowerPoint 演示文稿</vt:lpstr>
      <vt:lpstr>LQCD应用中的困难与挑战</vt:lpstr>
      <vt:lpstr>多重网格方法</vt:lpstr>
      <vt:lpstr>PowerPoint 演示文稿</vt:lpstr>
      <vt:lpstr>DD-αAMG方法</vt:lpstr>
      <vt:lpstr>PowerPoint 演示文稿</vt:lpstr>
      <vt:lpstr>Bootstrap AMG setup</vt:lpstr>
      <vt:lpstr>SAP光滑子</vt:lpstr>
      <vt:lpstr>GMRES光滑子</vt:lpstr>
      <vt:lpstr>GCR光滑子</vt:lpstr>
      <vt:lpstr>Richardson光滑子</vt:lpstr>
      <vt:lpstr>奇偶预处理</vt:lpstr>
      <vt:lpstr>光滑子性能评测 – CPU情况</vt:lpstr>
      <vt:lpstr>光滑子性能评测 – GPU情况</vt:lpstr>
      <vt:lpstr>总结与展望</vt:lpstr>
      <vt:lpstr>致谢</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kelong zhang</dc:creator>
  <cp:lastModifiedBy>lianhua he</cp:lastModifiedBy>
  <cp:revision>234</cp:revision>
  <dcterms:created xsi:type="dcterms:W3CDTF">2022-11-12T13:01:51Z</dcterms:created>
  <dcterms:modified xsi:type="dcterms:W3CDTF">2024-07-24T07:17:41Z</dcterms:modified>
</cp:coreProperties>
</file>